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58" r:id="rId4"/>
  </p:sldMasterIdLst>
  <p:notesMasterIdLst>
    <p:notesMasterId r:id="rId15"/>
  </p:notesMasterIdLst>
  <p:handoutMasterIdLst>
    <p:handoutMasterId r:id="rId16"/>
  </p:handoutMasterIdLst>
  <p:sldIdLst>
    <p:sldId id="271" r:id="rId5"/>
    <p:sldId id="296" r:id="rId6"/>
    <p:sldId id="297" r:id="rId7"/>
    <p:sldId id="302" r:id="rId8"/>
    <p:sldId id="303" r:id="rId9"/>
    <p:sldId id="298" r:id="rId10"/>
    <p:sldId id="304" r:id="rId11"/>
    <p:sldId id="300" r:id="rId12"/>
    <p:sldId id="305" r:id="rId13"/>
    <p:sldId id="301" r:id="rId14"/>
  </p:sldIdLst>
  <p:sldSz cx="9144000" cy="6858000" type="screen4x3"/>
  <p:notesSz cx="7315200" cy="9601200"/>
  <p:embeddedFontLst>
    <p:embeddedFont>
      <p:font typeface="Myriad Pro" panose="020B050303040302020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288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0000"/>
    <a:srgbClr val="BF2B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A9D44B-19B6-BFC0-E4EF-CD1FA2B2C092}" v="324" dt="2024-05-04T02:29:50.791"/>
    <p1510:client id="{5B6715AD-8019-9DDC-1CB1-49FA1E1B3F34}" v="424" dt="2024-05-04T04:04:15.507"/>
    <p1510:client id="{CA0237BF-70E8-445A-B4A9-9F1FEAA35251}" v="1" dt="2024-05-03T22:08:47.2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696" autoAdjust="0"/>
    <p:restoredTop sz="86218" autoAdjust="0"/>
  </p:normalViewPr>
  <p:slideViewPr>
    <p:cSldViewPr>
      <p:cViewPr varScale="1">
        <p:scale>
          <a:sx n="63" d="100"/>
          <a:sy n="63" d="100"/>
        </p:scale>
        <p:origin x="1068" y="56"/>
      </p:cViewPr>
      <p:guideLst>
        <p:guide orient="horz"/>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howGuides="1">
      <p:cViewPr varScale="1">
        <p:scale>
          <a:sx n="56" d="100"/>
          <a:sy n="56" d="100"/>
        </p:scale>
        <p:origin x="-2532" y="-9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57" tIns="48329" rIns="96657" bIns="48329" rtlCol="0"/>
          <a:lstStyle>
            <a:lvl1pPr algn="l">
              <a:defRPr sz="1300"/>
            </a:lvl1pPr>
          </a:lstStyle>
          <a:p>
            <a:endParaRPr lang="en-US" dirty="0"/>
          </a:p>
        </p:txBody>
      </p:sp>
      <p:sp>
        <p:nvSpPr>
          <p:cNvPr id="3" name="Date Placeholder 2"/>
          <p:cNvSpPr>
            <a:spLocks noGrp="1"/>
          </p:cNvSpPr>
          <p:nvPr>
            <p:ph type="dt" sz="quarter" idx="1"/>
          </p:nvPr>
        </p:nvSpPr>
        <p:spPr>
          <a:xfrm>
            <a:off x="4143589" y="0"/>
            <a:ext cx="3169920" cy="480060"/>
          </a:xfrm>
          <a:prstGeom prst="rect">
            <a:avLst/>
          </a:prstGeom>
        </p:spPr>
        <p:txBody>
          <a:bodyPr vert="horz" lIns="96657" tIns="48329" rIns="96657" bIns="48329" rtlCol="0"/>
          <a:lstStyle>
            <a:lvl1pPr algn="r">
              <a:defRPr sz="1300"/>
            </a:lvl1pPr>
          </a:lstStyle>
          <a:p>
            <a:fld id="{211A00E0-8A82-468F-9B2B-F8EB4AB6399D}" type="datetimeFigureOut">
              <a:rPr lang="en-US" smtClean="0"/>
              <a:t>5/3/2024</a:t>
            </a:fld>
            <a:endParaRPr lang="en-US" dirty="0"/>
          </a:p>
        </p:txBody>
      </p:sp>
      <p:sp>
        <p:nvSpPr>
          <p:cNvPr id="4" name="Footer Placeholder 3"/>
          <p:cNvSpPr>
            <a:spLocks noGrp="1"/>
          </p:cNvSpPr>
          <p:nvPr>
            <p:ph type="ftr" sz="quarter" idx="2"/>
          </p:nvPr>
        </p:nvSpPr>
        <p:spPr>
          <a:xfrm>
            <a:off x="0" y="9119473"/>
            <a:ext cx="3169920" cy="480060"/>
          </a:xfrm>
          <a:prstGeom prst="rect">
            <a:avLst/>
          </a:prstGeom>
        </p:spPr>
        <p:txBody>
          <a:bodyPr vert="horz" lIns="96657" tIns="48329" rIns="96657" bIns="48329"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9" y="9119473"/>
            <a:ext cx="3169920" cy="480060"/>
          </a:xfrm>
          <a:prstGeom prst="rect">
            <a:avLst/>
          </a:prstGeom>
        </p:spPr>
        <p:txBody>
          <a:bodyPr vert="horz" lIns="96657" tIns="48329" rIns="96657" bIns="48329" rtlCol="0" anchor="b"/>
          <a:lstStyle>
            <a:lvl1pPr algn="r">
              <a:defRPr sz="1300"/>
            </a:lvl1pPr>
          </a:lstStyle>
          <a:p>
            <a:fld id="{E4DC4D65-DA11-4126-9556-9310B8956503}" type="slidenum">
              <a:rPr lang="en-US" smtClean="0"/>
              <a:t>‹#›</a:t>
            </a:fld>
            <a:endParaRPr lang="en-US" dirty="0"/>
          </a:p>
        </p:txBody>
      </p:sp>
    </p:spTree>
    <p:extLst>
      <p:ext uri="{BB962C8B-B14F-4D97-AF65-F5344CB8AC3E}">
        <p14:creationId xmlns:p14="http://schemas.microsoft.com/office/powerpoint/2010/main" val="145337725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57" tIns="48329" rIns="96657" bIns="48329" rtlCol="0"/>
          <a:lstStyle>
            <a:lvl1pPr algn="l">
              <a:defRPr sz="1300"/>
            </a:lvl1pPr>
          </a:lstStyle>
          <a:p>
            <a:endParaRPr lang="en-US" dirty="0"/>
          </a:p>
        </p:txBody>
      </p:sp>
      <p:sp>
        <p:nvSpPr>
          <p:cNvPr id="3" name="Date Placeholder 2"/>
          <p:cNvSpPr>
            <a:spLocks noGrp="1"/>
          </p:cNvSpPr>
          <p:nvPr>
            <p:ph type="dt" idx="1"/>
          </p:nvPr>
        </p:nvSpPr>
        <p:spPr>
          <a:xfrm>
            <a:off x="4143589" y="0"/>
            <a:ext cx="3169920" cy="480060"/>
          </a:xfrm>
          <a:prstGeom prst="rect">
            <a:avLst/>
          </a:prstGeom>
        </p:spPr>
        <p:txBody>
          <a:bodyPr vert="horz" lIns="96657" tIns="48329" rIns="96657" bIns="48329" rtlCol="0"/>
          <a:lstStyle>
            <a:lvl1pPr algn="r">
              <a:defRPr sz="1300"/>
            </a:lvl1pPr>
          </a:lstStyle>
          <a:p>
            <a:fld id="{6A2F7AD5-1E06-481F-9C05-C3A40CB42C63}" type="datetimeFigureOut">
              <a:rPr lang="en-US" smtClean="0"/>
              <a:t>5/3/2024</a:t>
            </a:fld>
            <a:endParaRPr lang="en-US" dirty="0"/>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6657" tIns="48329" rIns="96657" bIns="48329" rtlCol="0" anchor="ctr"/>
          <a:lstStyle/>
          <a:p>
            <a:endParaRPr lang="en-US" dirty="0"/>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7" tIns="48329" rIns="96657" bIns="4832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3"/>
            <a:ext cx="3169920" cy="480060"/>
          </a:xfrm>
          <a:prstGeom prst="rect">
            <a:avLst/>
          </a:prstGeom>
        </p:spPr>
        <p:txBody>
          <a:bodyPr vert="horz" lIns="96657" tIns="48329" rIns="96657" bIns="48329"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9" y="9119473"/>
            <a:ext cx="3169920" cy="480060"/>
          </a:xfrm>
          <a:prstGeom prst="rect">
            <a:avLst/>
          </a:prstGeom>
        </p:spPr>
        <p:txBody>
          <a:bodyPr vert="horz" lIns="96657" tIns="48329" rIns="96657" bIns="48329" rtlCol="0" anchor="b"/>
          <a:lstStyle>
            <a:lvl1pPr algn="r">
              <a:defRPr sz="1300"/>
            </a:lvl1pPr>
          </a:lstStyle>
          <a:p>
            <a:fld id="{29BF22EF-CF13-4EA3-BA93-BBE40C153887}" type="slidenum">
              <a:rPr lang="en-US" smtClean="0"/>
              <a:t>‹#›</a:t>
            </a:fld>
            <a:endParaRPr lang="en-US" dirty="0"/>
          </a:p>
        </p:txBody>
      </p:sp>
    </p:spTree>
    <p:extLst>
      <p:ext uri="{BB962C8B-B14F-4D97-AF65-F5344CB8AC3E}">
        <p14:creationId xmlns:p14="http://schemas.microsoft.com/office/powerpoint/2010/main" val="951235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BF22EF-CF13-4EA3-BA93-BBE40C153887}" type="slidenum">
              <a:rPr lang="en-US" smtClean="0"/>
              <a:t>1</a:t>
            </a:fld>
            <a:endParaRPr lang="en-US" dirty="0"/>
          </a:p>
        </p:txBody>
      </p:sp>
    </p:spTree>
    <p:extLst>
      <p:ext uri="{BB962C8B-B14F-4D97-AF65-F5344CB8AC3E}">
        <p14:creationId xmlns:p14="http://schemas.microsoft.com/office/powerpoint/2010/main" val="17071039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userDrawn="1"/>
        </p:nvSpPr>
        <p:spPr>
          <a:xfrm>
            <a:off x="0" y="6324600"/>
            <a:ext cx="9144000" cy="533400"/>
          </a:xfrm>
          <a:prstGeom prst="rect">
            <a:avLst/>
          </a:prstGeom>
          <a:solidFill>
            <a:schemeClr val="tx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9" name="Rectangle 8"/>
          <p:cNvSpPr/>
          <p:nvPr userDrawn="1"/>
        </p:nvSpPr>
        <p:spPr>
          <a:xfrm>
            <a:off x="0" y="0"/>
            <a:ext cx="9144000" cy="1194329"/>
          </a:xfrm>
          <a:prstGeom prst="rect">
            <a:avLst/>
          </a:prstGeom>
          <a:solidFill>
            <a:srgbClr val="AF0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ffectLst/>
            </a:endParaRPr>
          </a:p>
        </p:txBody>
      </p:sp>
      <p:sp>
        <p:nvSpPr>
          <p:cNvPr id="2" name="Title 1"/>
          <p:cNvSpPr>
            <a:spLocks noGrp="1"/>
          </p:cNvSpPr>
          <p:nvPr>
            <p:ph type="ctrTitle" hasCustomPrompt="1"/>
          </p:nvPr>
        </p:nvSpPr>
        <p:spPr>
          <a:xfrm>
            <a:off x="609600" y="3733800"/>
            <a:ext cx="7924800" cy="1219200"/>
          </a:xfrm>
        </p:spPr>
        <p:txBody>
          <a:bodyPr anchor="b"/>
          <a:lstStyle>
            <a:lvl1pPr algn="ctr">
              <a:defRPr sz="3600">
                <a:solidFill>
                  <a:srgbClr val="AF0000"/>
                </a:solidFill>
                <a:latin typeface="Myriad Pro" panose="020B0503030403020204" pitchFamily="34" charset="0"/>
                <a:ea typeface="Roboto Slab" pitchFamily="2" charset="0"/>
              </a:defRPr>
            </a:lvl1pPr>
          </a:lstStyle>
          <a:p>
            <a:r>
              <a:rPr lang="en-US" dirty="0"/>
              <a:t>Click here to edit Master title style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57824" y="513745"/>
            <a:ext cx="3275951" cy="2636384"/>
          </a:xfrm>
          <a:prstGeom prst="rect">
            <a:avLst/>
          </a:prstGeom>
        </p:spPr>
      </p:pic>
      <p:sp>
        <p:nvSpPr>
          <p:cNvPr id="3" name="Subtitle 2"/>
          <p:cNvSpPr>
            <a:spLocks noGrp="1"/>
          </p:cNvSpPr>
          <p:nvPr>
            <p:ph type="subTitle" idx="1"/>
          </p:nvPr>
        </p:nvSpPr>
        <p:spPr>
          <a:xfrm>
            <a:off x="1219200" y="5134240"/>
            <a:ext cx="6553200" cy="804862"/>
          </a:xfrm>
        </p:spPr>
        <p:txBody>
          <a:bodyPr>
            <a:normAutofit/>
          </a:bodyPr>
          <a:lstStyle>
            <a:lvl1pPr marL="0" indent="0" algn="ctr">
              <a:buNone/>
              <a:defRPr sz="2400" b="1">
                <a:solidFill>
                  <a:schemeClr val="tx1">
                    <a:lumMod val="75000"/>
                    <a:lumOff val="25000"/>
                  </a:schemeClr>
                </a:solidFill>
                <a:latin typeface="Myriad Pro" panose="020B0503030403020204"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59529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71600"/>
            <a:ext cx="7848600" cy="464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FED1A7-FB98-43FD-AA3D-E7C3EC56B298}" type="slidenum">
              <a:rPr lang="en-US" smtClean="0"/>
              <a:t>‹#›</a:t>
            </a:fld>
            <a:endParaRPr lang="en-US" dirty="0"/>
          </a:p>
        </p:txBody>
      </p:sp>
      <p:sp>
        <p:nvSpPr>
          <p:cNvPr id="7" name="Title Placeholder 1"/>
          <p:cNvSpPr>
            <a:spLocks noGrp="1"/>
          </p:cNvSpPr>
          <p:nvPr>
            <p:ph type="title"/>
          </p:nvPr>
        </p:nvSpPr>
        <p:spPr>
          <a:xfrm>
            <a:off x="457200" y="152400"/>
            <a:ext cx="7543800" cy="1066800"/>
          </a:xfrm>
          <a:prstGeom prst="rect">
            <a:avLst/>
          </a:prstGeom>
        </p:spPr>
        <p:txBody>
          <a:bodyPr vert="horz" lIns="91440" tIns="45720" rIns="91440" bIns="45720" rtlCol="0" anchor="ctr">
            <a:normAutofit/>
          </a:bodyPr>
          <a:lstStyle>
            <a:lvl1pPr>
              <a:defRPr/>
            </a:lvl1pPr>
          </a:lstStyle>
          <a:p>
            <a:r>
              <a:rPr lang="en-US" dirty="0"/>
              <a:t>Click to edit Master title style</a:t>
            </a:r>
          </a:p>
        </p:txBody>
      </p:sp>
    </p:spTree>
    <p:extLst>
      <p:ext uri="{BB962C8B-B14F-4D97-AF65-F5344CB8AC3E}">
        <p14:creationId xmlns:p14="http://schemas.microsoft.com/office/powerpoint/2010/main" val="251828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2">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3">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4">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lvl="5">
            <p:tnLst>
              <p:par>
                <p:cTn presetID="10"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905000"/>
            <a:ext cx="7603597" cy="4114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2FED1A7-FB98-43FD-AA3D-E7C3EC56B298}" type="slidenum">
              <a:rPr lang="en-US" smtClean="0"/>
              <a:t>‹#›</a:t>
            </a:fld>
            <a:endParaRPr lang="en-US" dirty="0"/>
          </a:p>
        </p:txBody>
      </p:sp>
      <p:sp>
        <p:nvSpPr>
          <p:cNvPr id="8" name="Text Placeholder 7"/>
          <p:cNvSpPr>
            <a:spLocks noGrp="1"/>
          </p:cNvSpPr>
          <p:nvPr>
            <p:ph type="body" sz="quarter" idx="13" hasCustomPrompt="1"/>
          </p:nvPr>
        </p:nvSpPr>
        <p:spPr>
          <a:xfrm>
            <a:off x="457200" y="1295400"/>
            <a:ext cx="7620000" cy="533400"/>
          </a:xfrm>
        </p:spPr>
        <p:txBody>
          <a:bodyPr/>
          <a:lstStyle>
            <a:lvl1pPr marL="0" indent="0">
              <a:buNone/>
              <a:defRPr b="1" baseline="0">
                <a:solidFill>
                  <a:srgbClr val="AF0000"/>
                </a:solidFill>
              </a:defRPr>
            </a:lvl1pPr>
          </a:lstStyle>
          <a:p>
            <a:pPr lvl="0"/>
            <a:r>
              <a:rPr lang="en-US" dirty="0"/>
              <a:t>Sub-Header Text goes here</a:t>
            </a:r>
          </a:p>
        </p:txBody>
      </p:sp>
    </p:spTree>
    <p:extLst>
      <p:ext uri="{BB962C8B-B14F-4D97-AF65-F5344CB8AC3E}">
        <p14:creationId xmlns:p14="http://schemas.microsoft.com/office/powerpoint/2010/main" val="3295786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295400"/>
            <a:ext cx="4038600" cy="4830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95400"/>
            <a:ext cx="4038600" cy="48307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2FED1A7-FB98-43FD-AA3D-E7C3EC56B298}" type="slidenum">
              <a:rPr lang="en-US" smtClean="0"/>
              <a:t>‹#›</a:t>
            </a:fld>
            <a:endParaRPr lang="en-US" dirty="0"/>
          </a:p>
        </p:txBody>
      </p:sp>
      <p:sp>
        <p:nvSpPr>
          <p:cNvPr id="9" name="Title 8"/>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41510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295401"/>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95401"/>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2FED1A7-FB98-43FD-AA3D-E7C3EC56B298}" type="slidenum">
              <a:rPr lang="en-US" smtClean="0"/>
              <a:t>‹#›</a:t>
            </a:fld>
            <a:endParaRPr lang="en-US" dirty="0"/>
          </a:p>
        </p:txBody>
      </p:sp>
      <p:sp>
        <p:nvSpPr>
          <p:cNvPr id="10" name="Content Placeholder 2"/>
          <p:cNvSpPr>
            <a:spLocks noGrp="1"/>
          </p:cNvSpPr>
          <p:nvPr>
            <p:ph sz="half" idx="13"/>
          </p:nvPr>
        </p:nvSpPr>
        <p:spPr>
          <a:xfrm>
            <a:off x="457200" y="3581400"/>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p:cNvSpPr>
            <a:spLocks noGrp="1"/>
          </p:cNvSpPr>
          <p:nvPr>
            <p:ph sz="half" idx="14"/>
          </p:nvPr>
        </p:nvSpPr>
        <p:spPr>
          <a:xfrm>
            <a:off x="4648200" y="3581400"/>
            <a:ext cx="4038600" cy="213359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05224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219200"/>
            <a:ext cx="3845485" cy="639762"/>
          </a:xfrm>
        </p:spPr>
        <p:txBody>
          <a:bodyPr anchor="b"/>
          <a:lstStyle>
            <a:lvl1pPr marL="0" indent="0" algn="ctr">
              <a:buNone/>
              <a:defRPr sz="2400" b="1">
                <a:solidFill>
                  <a:srgbClr val="AF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858962"/>
            <a:ext cx="384548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416425" y="1219200"/>
            <a:ext cx="3813175" cy="639762"/>
          </a:xfrm>
        </p:spPr>
        <p:txBody>
          <a:bodyPr anchor="b"/>
          <a:lstStyle>
            <a:lvl1pPr marL="0" indent="0" algn="ctr">
              <a:buNone/>
              <a:defRPr sz="2400" b="1">
                <a:solidFill>
                  <a:srgbClr val="AF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416425" y="1858962"/>
            <a:ext cx="38131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2FED1A7-FB98-43FD-AA3D-E7C3EC56B298}" type="slidenum">
              <a:rPr lang="en-US" smtClean="0"/>
              <a:t>‹#›</a:t>
            </a:fld>
            <a:endParaRPr lang="en-US" dirty="0"/>
          </a:p>
        </p:txBody>
      </p:sp>
    </p:spTree>
    <p:extLst>
      <p:ext uri="{BB962C8B-B14F-4D97-AF65-F5344CB8AC3E}">
        <p14:creationId xmlns:p14="http://schemas.microsoft.com/office/powerpoint/2010/main" val="811000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2FED1A7-FB98-43FD-AA3D-E7C3EC56B298}" type="slidenum">
              <a:rPr lang="en-US" smtClean="0"/>
              <a:t>‹#›</a:t>
            </a:fld>
            <a:endParaRPr lang="en-US" dirty="0"/>
          </a:p>
        </p:txBody>
      </p:sp>
    </p:spTree>
    <p:extLst>
      <p:ext uri="{BB962C8B-B14F-4D97-AF65-F5344CB8AC3E}">
        <p14:creationId xmlns:p14="http://schemas.microsoft.com/office/powerpoint/2010/main" val="3800708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2FED1A7-FB98-43FD-AA3D-E7C3EC56B298}" type="slidenum">
              <a:rPr lang="en-US" smtClean="0"/>
              <a:t>‹#›</a:t>
            </a:fld>
            <a:endParaRPr lang="en-US" dirty="0"/>
          </a:p>
        </p:txBody>
      </p:sp>
    </p:spTree>
    <p:extLst>
      <p:ext uri="{BB962C8B-B14F-4D97-AF65-F5344CB8AC3E}">
        <p14:creationId xmlns:p14="http://schemas.microsoft.com/office/powerpoint/2010/main" val="4053007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p:cNvSpPr/>
          <p:nvPr userDrawn="1"/>
        </p:nvSpPr>
        <p:spPr>
          <a:xfrm>
            <a:off x="0" y="6248400"/>
            <a:ext cx="9144000" cy="609600"/>
          </a:xfrm>
          <a:prstGeom prst="rect">
            <a:avLst/>
          </a:prstGeom>
          <a:solidFill>
            <a:schemeClr val="tx1"/>
          </a:soli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15" name="Rectangle 14"/>
          <p:cNvSpPr/>
          <p:nvPr userDrawn="1"/>
        </p:nvSpPr>
        <p:spPr>
          <a:xfrm>
            <a:off x="0" y="0"/>
            <a:ext cx="9144000" cy="1219200"/>
          </a:xfrm>
          <a:prstGeom prst="rect">
            <a:avLst/>
          </a:prstGeom>
          <a:solidFill>
            <a:srgbClr val="AF0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ffectLst/>
            </a:endParaRPr>
          </a:p>
        </p:txBody>
      </p:sp>
      <p:sp>
        <p:nvSpPr>
          <p:cNvPr id="2" name="Title Placeholder 1"/>
          <p:cNvSpPr>
            <a:spLocks noGrp="1"/>
          </p:cNvSpPr>
          <p:nvPr>
            <p:ph type="title"/>
          </p:nvPr>
        </p:nvSpPr>
        <p:spPr>
          <a:xfrm>
            <a:off x="457200" y="152400"/>
            <a:ext cx="7543800" cy="9906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371600"/>
            <a:ext cx="8229600" cy="4648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81000" y="6340475"/>
            <a:ext cx="914400" cy="365125"/>
          </a:xfrm>
          <a:prstGeom prst="rect">
            <a:avLst/>
          </a:prstGeom>
        </p:spPr>
        <p:txBody>
          <a:bodyPr vert="horz" lIns="91440" tIns="45720" rIns="91440" bIns="45720" rtlCol="0" anchor="ctr"/>
          <a:lstStyle>
            <a:lvl1pPr algn="l">
              <a:defRPr sz="1200">
                <a:solidFill>
                  <a:schemeClr val="bg1"/>
                </a:solidFill>
              </a:defRPr>
            </a:lvl1pPr>
          </a:lstStyle>
          <a:p>
            <a:endParaRPr lang="en-US" dirty="0"/>
          </a:p>
        </p:txBody>
      </p:sp>
      <p:sp>
        <p:nvSpPr>
          <p:cNvPr id="5" name="Footer Placeholder 4"/>
          <p:cNvSpPr>
            <a:spLocks noGrp="1"/>
          </p:cNvSpPr>
          <p:nvPr>
            <p:ph type="ftr" sz="quarter" idx="3"/>
          </p:nvPr>
        </p:nvSpPr>
        <p:spPr>
          <a:xfrm>
            <a:off x="3124200" y="6324600"/>
            <a:ext cx="28956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6" name="Slide Number Placeholder 5"/>
          <p:cNvSpPr>
            <a:spLocks noGrp="1"/>
          </p:cNvSpPr>
          <p:nvPr>
            <p:ph type="sldNum" sz="quarter" idx="4"/>
          </p:nvPr>
        </p:nvSpPr>
        <p:spPr>
          <a:xfrm>
            <a:off x="7391400" y="6324600"/>
            <a:ext cx="1371600" cy="365125"/>
          </a:xfrm>
          <a:prstGeom prst="rect">
            <a:avLst/>
          </a:prstGeom>
        </p:spPr>
        <p:txBody>
          <a:bodyPr vert="horz" lIns="91440" tIns="45720" rIns="91440" bIns="45720" rtlCol="0" anchor="ctr"/>
          <a:lstStyle>
            <a:lvl1pPr algn="r">
              <a:defRPr sz="1200">
                <a:solidFill>
                  <a:schemeClr val="bg1"/>
                </a:solidFill>
              </a:defRPr>
            </a:lvl1pPr>
          </a:lstStyle>
          <a:p>
            <a:fld id="{B2FED1A7-FB98-43FD-AA3D-E7C3EC56B298}" type="slidenum">
              <a:rPr lang="en-US" smtClean="0"/>
              <a:pPr/>
              <a:t>‹#›</a:t>
            </a:fld>
            <a:endParaRPr lang="en-US" dirty="0"/>
          </a:p>
        </p:txBody>
      </p:sp>
      <p:pic>
        <p:nvPicPr>
          <p:cNvPr id="10" name="Picture 9"/>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8077200" y="479138"/>
            <a:ext cx="678610" cy="1186679"/>
          </a:xfrm>
          <a:prstGeom prst="rect">
            <a:avLst/>
          </a:prstGeom>
        </p:spPr>
      </p:pic>
    </p:spTree>
    <p:extLst>
      <p:ext uri="{BB962C8B-B14F-4D97-AF65-F5344CB8AC3E}">
        <p14:creationId xmlns:p14="http://schemas.microsoft.com/office/powerpoint/2010/main" val="1376378212"/>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6" r:id="rId3"/>
    <p:sldLayoutId id="2147483661" r:id="rId4"/>
    <p:sldLayoutId id="2147483665" r:id="rId5"/>
    <p:sldLayoutId id="2147483662" r:id="rId6"/>
    <p:sldLayoutId id="2147483663" r:id="rId7"/>
    <p:sldLayoutId id="2147483664" r:id="rId8"/>
  </p:sldLayoutIdLst>
  <p:hf hdr="0" ftr="0" dt="0"/>
  <p:txStyles>
    <p:titleStyle>
      <a:lvl1pPr algn="l" defTabSz="914400" rtl="0" eaLnBrk="1" latinLnBrk="0" hangingPunct="1">
        <a:spcBef>
          <a:spcPct val="0"/>
        </a:spcBef>
        <a:buNone/>
        <a:defRPr sz="3600" b="1" kern="1200">
          <a:solidFill>
            <a:schemeClr val="bg1"/>
          </a:solidFill>
          <a:latin typeface="Myriad Pro" panose="020B0503030403020204" pitchFamily="34" charset="0"/>
          <a:ea typeface="Roboto Slab" pitchFamily="2" charset="0"/>
          <a:cs typeface="Arial" pitchFamily="34" charset="0"/>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yriad Pro" panose="020B0503030403020204"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yriad Pro" panose="020B0503030403020204"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yriad Pro" panose="020B0503030403020204"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yriad Pro" panose="020B0503030403020204"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yriad Pro" panose="020B0503030403020204"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212" y="3581400"/>
            <a:ext cx="8991600" cy="990600"/>
          </a:xfrm>
        </p:spPr>
        <p:txBody>
          <a:bodyPr anchor="ctr">
            <a:normAutofit/>
          </a:bodyPr>
          <a:lstStyle/>
          <a:p>
            <a:r>
              <a:rPr lang="en-US" sz="3200" dirty="0">
                <a:solidFill>
                  <a:srgbClr val="C00000"/>
                </a:solidFill>
              </a:rPr>
              <a:t>Managing Inventories at ALKO Inc.</a:t>
            </a:r>
          </a:p>
        </p:txBody>
      </p:sp>
      <p:sp>
        <p:nvSpPr>
          <p:cNvPr id="4" name="Subtitle 3"/>
          <p:cNvSpPr>
            <a:spLocks noGrp="1"/>
          </p:cNvSpPr>
          <p:nvPr>
            <p:ph type="subTitle" idx="1"/>
          </p:nvPr>
        </p:nvSpPr>
        <p:spPr>
          <a:xfrm>
            <a:off x="76200" y="4648200"/>
            <a:ext cx="8953500" cy="1524000"/>
          </a:xfrm>
        </p:spPr>
        <p:txBody>
          <a:bodyPr>
            <a:normAutofit/>
          </a:bodyPr>
          <a:lstStyle/>
          <a:p>
            <a:r>
              <a:rPr lang="en-US" dirty="0"/>
              <a:t>Fouzan Abdullah and Raymond </a:t>
            </a:r>
            <a:r>
              <a:rPr lang="en-US" dirty="0" err="1"/>
              <a:t>Kisseih</a:t>
            </a:r>
            <a:endParaRPr lang="en-US" dirty="0"/>
          </a:p>
          <a:p>
            <a:r>
              <a:rPr lang="en-US" dirty="0"/>
              <a:t>ISYE-566 Project Presentation</a:t>
            </a:r>
          </a:p>
          <a:p>
            <a:r>
              <a:rPr lang="en-US" dirty="0"/>
              <a:t>Spring 2024</a:t>
            </a:r>
          </a:p>
          <a:p>
            <a:endParaRPr lang="en-US" dirty="0"/>
          </a:p>
        </p:txBody>
      </p:sp>
      <p:pic>
        <p:nvPicPr>
          <p:cNvPr id="3" name="Audio Recording May 3, 2024 at 10:18:47 PM">
            <a:hlinkClick r:id="" action="ppaction://media"/>
            <a:extLst>
              <a:ext uri="{FF2B5EF4-FFF2-40B4-BE49-F238E27FC236}">
                <a16:creationId xmlns:a16="http://schemas.microsoft.com/office/drawing/2014/main" id="{442AA796-6781-04A5-FE63-743E4F4DAA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72400" y="5181600"/>
            <a:ext cx="812800" cy="812800"/>
          </a:xfrm>
          <a:prstGeom prst="rect">
            <a:avLst/>
          </a:prstGeom>
        </p:spPr>
      </p:pic>
    </p:spTree>
    <p:extLst>
      <p:ext uri="{BB962C8B-B14F-4D97-AF65-F5344CB8AC3E}">
        <p14:creationId xmlns:p14="http://schemas.microsoft.com/office/powerpoint/2010/main" val="2392491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C5E149-EB81-C96A-D081-75BBCC0F9B71}"/>
              </a:ext>
            </a:extLst>
          </p:cNvPr>
          <p:cNvSpPr>
            <a:spLocks noGrp="1"/>
          </p:cNvSpPr>
          <p:nvPr>
            <p:ph idx="1"/>
          </p:nvPr>
        </p:nvSpPr>
        <p:spPr>
          <a:xfrm>
            <a:off x="457200" y="1524000"/>
            <a:ext cx="8305800" cy="4495800"/>
          </a:xfrm>
        </p:spPr>
        <p:txBody>
          <a:bodyPr vert="horz" lIns="91440" tIns="45720" rIns="91440" bIns="45720" rtlCol="0" anchor="t">
            <a:normAutofit/>
          </a:bodyPr>
          <a:lstStyle/>
          <a:p>
            <a:r>
              <a:rPr lang="en-US" sz="2400" dirty="0">
                <a:latin typeface="Arial"/>
                <a:cs typeface="Arial"/>
              </a:rPr>
              <a:t>Upon comparison following observations were noted (summarized in table)</a:t>
            </a:r>
            <a:endParaRPr lang="en-US" dirty="0"/>
          </a:p>
          <a:p>
            <a:pPr>
              <a:buFont typeface="Arial" panose="020B0604020202020204" pitchFamily="34" charset="0"/>
              <a:buChar char="•"/>
            </a:pPr>
            <a:endParaRPr lang="en-US" sz="2400" dirty="0">
              <a:latin typeface="Arial"/>
            </a:endParaRPr>
          </a:p>
          <a:p>
            <a:pPr>
              <a:buFont typeface="Arial" panose="020B0604020202020204" pitchFamily="34" charset="0"/>
              <a:buChar char="•"/>
            </a:pPr>
            <a:endParaRPr lang="en-US" dirty="0"/>
          </a:p>
          <a:p>
            <a:pPr>
              <a:buFont typeface="Arial" panose="020B0604020202020204" pitchFamily="34" charset="0"/>
              <a:buChar char="•"/>
            </a:pPr>
            <a:endParaRPr lang="en-US" dirty="0"/>
          </a:p>
          <a:p>
            <a:pPr lvl="1">
              <a:buFont typeface="Arial" panose="020B0604020202020204" pitchFamily="34" charset="0"/>
              <a:buChar char="•"/>
            </a:pPr>
            <a:endParaRPr lang="en-US" dirty="0"/>
          </a:p>
        </p:txBody>
      </p:sp>
      <p:sp>
        <p:nvSpPr>
          <p:cNvPr id="3" name="Slide Number Placeholder 2">
            <a:extLst>
              <a:ext uri="{FF2B5EF4-FFF2-40B4-BE49-F238E27FC236}">
                <a16:creationId xmlns:a16="http://schemas.microsoft.com/office/drawing/2014/main" id="{21190BB6-274A-FBDD-9F63-45DABBAE10CD}"/>
              </a:ext>
            </a:extLst>
          </p:cNvPr>
          <p:cNvSpPr>
            <a:spLocks noGrp="1"/>
          </p:cNvSpPr>
          <p:nvPr>
            <p:ph type="sldNum" sz="quarter" idx="12"/>
          </p:nvPr>
        </p:nvSpPr>
        <p:spPr/>
        <p:txBody>
          <a:bodyPr/>
          <a:lstStyle/>
          <a:p>
            <a:fld id="{B2FED1A7-FB98-43FD-AA3D-E7C3EC56B298}" type="slidenum">
              <a:rPr lang="en-US" smtClean="0"/>
              <a:t>10</a:t>
            </a:fld>
            <a:endParaRPr lang="en-US" dirty="0"/>
          </a:p>
        </p:txBody>
      </p:sp>
      <p:sp>
        <p:nvSpPr>
          <p:cNvPr id="4" name="Title 3">
            <a:extLst>
              <a:ext uri="{FF2B5EF4-FFF2-40B4-BE49-F238E27FC236}">
                <a16:creationId xmlns:a16="http://schemas.microsoft.com/office/drawing/2014/main" id="{20202F4C-13C0-9E6A-220A-B3A43D535BE7}"/>
              </a:ext>
            </a:extLst>
          </p:cNvPr>
          <p:cNvSpPr>
            <a:spLocks noGrp="1"/>
          </p:cNvSpPr>
          <p:nvPr>
            <p:ph type="title"/>
          </p:nvPr>
        </p:nvSpPr>
        <p:spPr/>
        <p:txBody>
          <a:bodyPr>
            <a:normAutofit/>
          </a:bodyPr>
          <a:lstStyle/>
          <a:p>
            <a:r>
              <a:rPr lang="en-US" dirty="0">
                <a:latin typeface="Myriad Pro"/>
                <a:ea typeface="Roboto Slab"/>
                <a:cs typeface="Arial"/>
              </a:rPr>
              <a:t>Summary of Results</a:t>
            </a:r>
            <a:endParaRPr lang="en-US" dirty="0"/>
          </a:p>
        </p:txBody>
      </p:sp>
      <p:graphicFrame>
        <p:nvGraphicFramePr>
          <p:cNvPr id="5" name="Table 4">
            <a:extLst>
              <a:ext uri="{FF2B5EF4-FFF2-40B4-BE49-F238E27FC236}">
                <a16:creationId xmlns:a16="http://schemas.microsoft.com/office/drawing/2014/main" id="{5470841D-3CDD-0BF3-224E-19E6A0594A76}"/>
              </a:ext>
            </a:extLst>
          </p:cNvPr>
          <p:cNvGraphicFramePr>
            <a:graphicFrameLocks noGrp="1"/>
          </p:cNvGraphicFramePr>
          <p:nvPr>
            <p:extLst>
              <p:ext uri="{D42A27DB-BD31-4B8C-83A1-F6EECF244321}">
                <p14:modId xmlns:p14="http://schemas.microsoft.com/office/powerpoint/2010/main" val="375108669"/>
              </p:ext>
            </p:extLst>
          </p:nvPr>
        </p:nvGraphicFramePr>
        <p:xfrm>
          <a:off x="948140" y="2519392"/>
          <a:ext cx="7119384" cy="3525856"/>
        </p:xfrm>
        <a:graphic>
          <a:graphicData uri="http://schemas.openxmlformats.org/drawingml/2006/table">
            <a:tbl>
              <a:tblPr firstRow="1" bandRow="1">
                <a:tableStyleId>{5C22544A-7EE6-4342-B048-85BDC9FD1C3A}</a:tableStyleId>
              </a:tblPr>
              <a:tblGrid>
                <a:gridCol w="1779846">
                  <a:extLst>
                    <a:ext uri="{9D8B030D-6E8A-4147-A177-3AD203B41FA5}">
                      <a16:colId xmlns:a16="http://schemas.microsoft.com/office/drawing/2014/main" val="3032963347"/>
                    </a:ext>
                  </a:extLst>
                </a:gridCol>
                <a:gridCol w="1779846">
                  <a:extLst>
                    <a:ext uri="{9D8B030D-6E8A-4147-A177-3AD203B41FA5}">
                      <a16:colId xmlns:a16="http://schemas.microsoft.com/office/drawing/2014/main" val="1676807294"/>
                    </a:ext>
                  </a:extLst>
                </a:gridCol>
                <a:gridCol w="1779846">
                  <a:extLst>
                    <a:ext uri="{9D8B030D-6E8A-4147-A177-3AD203B41FA5}">
                      <a16:colId xmlns:a16="http://schemas.microsoft.com/office/drawing/2014/main" val="849226881"/>
                    </a:ext>
                  </a:extLst>
                </a:gridCol>
                <a:gridCol w="1779846">
                  <a:extLst>
                    <a:ext uri="{9D8B030D-6E8A-4147-A177-3AD203B41FA5}">
                      <a16:colId xmlns:a16="http://schemas.microsoft.com/office/drawing/2014/main" val="3070047239"/>
                    </a:ext>
                  </a:extLst>
                </a:gridCol>
              </a:tblGrid>
              <a:tr h="711368">
                <a:tc>
                  <a:txBody>
                    <a:bodyPr/>
                    <a:lstStyle/>
                    <a:p>
                      <a:r>
                        <a:rPr lang="en-US" dirty="0"/>
                        <a:t>All units in $</a:t>
                      </a:r>
                    </a:p>
                  </a:txBody>
                  <a:tcPr>
                    <a:solidFill>
                      <a:schemeClr val="accent2">
                        <a:lumMod val="75000"/>
                      </a:schemeClr>
                    </a:solidFill>
                  </a:tcPr>
                </a:tc>
                <a:tc>
                  <a:txBody>
                    <a:bodyPr/>
                    <a:lstStyle/>
                    <a:p>
                      <a:r>
                        <a:rPr lang="en-US" dirty="0"/>
                        <a:t>Current Distribution System (5 Regional DC's)</a:t>
                      </a:r>
                    </a:p>
                  </a:txBody>
                  <a:tcPr>
                    <a:solidFill>
                      <a:schemeClr val="accent2">
                        <a:lumMod val="75000"/>
                      </a:schemeClr>
                    </a:solidFill>
                  </a:tcPr>
                </a:tc>
                <a:tc>
                  <a:txBody>
                    <a:bodyPr/>
                    <a:lstStyle/>
                    <a:p>
                      <a:r>
                        <a:rPr lang="en-US" dirty="0"/>
                        <a:t>National Distribution </a:t>
                      </a:r>
                      <a:r>
                        <a:rPr lang="en-US"/>
                        <a:t>Center (NDC)</a:t>
                      </a:r>
                    </a:p>
                  </a:txBody>
                  <a:tcPr>
                    <a:solidFill>
                      <a:schemeClr val="accent2">
                        <a:lumMod val="75000"/>
                      </a:schemeClr>
                    </a:solidFill>
                  </a:tcPr>
                </a:tc>
                <a:tc>
                  <a:txBody>
                    <a:bodyPr/>
                    <a:lstStyle/>
                    <a:p>
                      <a:r>
                        <a:rPr lang="en-US" dirty="0"/>
                        <a:t>National with Regional Distribution Centers</a:t>
                      </a:r>
                    </a:p>
                  </a:txBody>
                  <a:tcPr>
                    <a:solidFill>
                      <a:schemeClr val="accent2">
                        <a:lumMod val="75000"/>
                      </a:schemeClr>
                    </a:solidFill>
                  </a:tcPr>
                </a:tc>
                <a:extLst>
                  <a:ext uri="{0D108BD9-81ED-4DB2-BD59-A6C34878D82A}">
                    <a16:rowId xmlns:a16="http://schemas.microsoft.com/office/drawing/2014/main" val="599810800"/>
                  </a:ext>
                </a:extLst>
              </a:tr>
              <a:tr h="711368">
                <a:tc>
                  <a:txBody>
                    <a:bodyPr/>
                    <a:lstStyle/>
                    <a:p>
                      <a:r>
                        <a:rPr lang="en-US" dirty="0"/>
                        <a:t>Safety Stock Cost</a:t>
                      </a:r>
                    </a:p>
                  </a:txBody>
                  <a:tcPr>
                    <a:solidFill>
                      <a:schemeClr val="accent2">
                        <a:lumMod val="75000"/>
                      </a:schemeClr>
                    </a:solidFill>
                  </a:tcPr>
                </a:tc>
                <a:tc>
                  <a:txBody>
                    <a:bodyPr/>
                    <a:lstStyle/>
                    <a:p>
                      <a:r>
                        <a:rPr lang="en-US" dirty="0"/>
                        <a:t>13,688</a:t>
                      </a:r>
                    </a:p>
                  </a:txBody>
                  <a:tcPr>
                    <a:solidFill>
                      <a:schemeClr val="accent2">
                        <a:lumMod val="75000"/>
                      </a:schemeClr>
                    </a:solidFill>
                  </a:tcPr>
                </a:tc>
                <a:tc>
                  <a:txBody>
                    <a:bodyPr/>
                    <a:lstStyle/>
                    <a:p>
                      <a:r>
                        <a:rPr lang="en-US" dirty="0"/>
                        <a:t>13,350</a:t>
                      </a:r>
                    </a:p>
                  </a:txBody>
                  <a:tcPr>
                    <a:solidFill>
                      <a:schemeClr val="accent2">
                        <a:lumMod val="75000"/>
                      </a:schemeClr>
                    </a:solidFill>
                  </a:tcPr>
                </a:tc>
                <a:tc>
                  <a:txBody>
                    <a:bodyPr/>
                    <a:lstStyle/>
                    <a:p>
                      <a:r>
                        <a:rPr lang="en-US" dirty="0"/>
                        <a:t>25,240</a:t>
                      </a:r>
                    </a:p>
                  </a:txBody>
                  <a:tcPr>
                    <a:solidFill>
                      <a:schemeClr val="accent2">
                        <a:lumMod val="75000"/>
                      </a:schemeClr>
                    </a:solidFill>
                  </a:tcPr>
                </a:tc>
                <a:extLst>
                  <a:ext uri="{0D108BD9-81ED-4DB2-BD59-A6C34878D82A}">
                    <a16:rowId xmlns:a16="http://schemas.microsoft.com/office/drawing/2014/main" val="2982249241"/>
                  </a:ext>
                </a:extLst>
              </a:tr>
              <a:tr h="711368">
                <a:tc>
                  <a:txBody>
                    <a:bodyPr/>
                    <a:lstStyle/>
                    <a:p>
                      <a:r>
                        <a:rPr lang="en-US" dirty="0"/>
                        <a:t>Distribution Cost</a:t>
                      </a:r>
                    </a:p>
                  </a:txBody>
                  <a:tcPr>
                    <a:solidFill>
                      <a:schemeClr val="accent2">
                        <a:lumMod val="75000"/>
                      </a:schemeClr>
                    </a:solidFill>
                  </a:tcPr>
                </a:tc>
                <a:tc>
                  <a:txBody>
                    <a:bodyPr/>
                    <a:lstStyle/>
                    <a:p>
                      <a:r>
                        <a:rPr lang="en-US" dirty="0"/>
                        <a:t>4,520</a:t>
                      </a:r>
                    </a:p>
                  </a:txBody>
                  <a:tcPr>
                    <a:solidFill>
                      <a:schemeClr val="accent2">
                        <a:lumMod val="75000"/>
                      </a:schemeClr>
                    </a:solidFill>
                  </a:tcPr>
                </a:tc>
                <a:tc>
                  <a:txBody>
                    <a:bodyPr/>
                    <a:lstStyle/>
                    <a:p>
                      <a:r>
                        <a:rPr lang="en-US"/>
                        <a:t>10,848</a:t>
                      </a:r>
                    </a:p>
                  </a:txBody>
                  <a:tcPr>
                    <a:solidFill>
                      <a:schemeClr val="accent2">
                        <a:lumMod val="75000"/>
                      </a:schemeClr>
                    </a:solidFill>
                  </a:tcPr>
                </a:tc>
                <a:tc>
                  <a:txBody>
                    <a:bodyPr/>
                    <a:lstStyle/>
                    <a:p>
                      <a:r>
                        <a:rPr lang="en-US" dirty="0"/>
                        <a:t>7,313</a:t>
                      </a:r>
                    </a:p>
                  </a:txBody>
                  <a:tcPr>
                    <a:solidFill>
                      <a:schemeClr val="accent2">
                        <a:lumMod val="75000"/>
                      </a:schemeClr>
                    </a:solidFill>
                  </a:tcPr>
                </a:tc>
                <a:extLst>
                  <a:ext uri="{0D108BD9-81ED-4DB2-BD59-A6C34878D82A}">
                    <a16:rowId xmlns:a16="http://schemas.microsoft.com/office/drawing/2014/main" val="2939554763"/>
                  </a:ext>
                </a:extLst>
              </a:tr>
              <a:tr h="711368">
                <a:tc>
                  <a:txBody>
                    <a:bodyPr/>
                    <a:lstStyle/>
                    <a:p>
                      <a:r>
                        <a:rPr lang="en-US" dirty="0"/>
                        <a:t>Total Cost of Inventory and Distribution</a:t>
                      </a:r>
                    </a:p>
                  </a:txBody>
                  <a:tcPr>
                    <a:solidFill>
                      <a:schemeClr val="accent2">
                        <a:lumMod val="75000"/>
                      </a:schemeClr>
                    </a:solidFill>
                  </a:tcPr>
                </a:tc>
                <a:tc>
                  <a:txBody>
                    <a:bodyPr/>
                    <a:lstStyle/>
                    <a:p>
                      <a:r>
                        <a:rPr lang="en-US"/>
                        <a:t>18,208</a:t>
                      </a:r>
                    </a:p>
                  </a:txBody>
                  <a:tcPr>
                    <a:solidFill>
                      <a:schemeClr val="accent2">
                        <a:lumMod val="75000"/>
                      </a:schemeClr>
                    </a:solidFill>
                  </a:tcPr>
                </a:tc>
                <a:tc>
                  <a:txBody>
                    <a:bodyPr/>
                    <a:lstStyle/>
                    <a:p>
                      <a:r>
                        <a:rPr lang="en-US" dirty="0"/>
                        <a:t>24,198</a:t>
                      </a:r>
                    </a:p>
                  </a:txBody>
                  <a:tcPr>
                    <a:solidFill>
                      <a:schemeClr val="accent2">
                        <a:lumMod val="75000"/>
                      </a:schemeClr>
                    </a:solidFill>
                  </a:tcPr>
                </a:tc>
                <a:tc>
                  <a:txBody>
                    <a:bodyPr/>
                    <a:lstStyle/>
                    <a:p>
                      <a:r>
                        <a:rPr lang="en-US" dirty="0"/>
                        <a:t>32,552</a:t>
                      </a:r>
                    </a:p>
                  </a:txBody>
                  <a:tcPr>
                    <a:solidFill>
                      <a:schemeClr val="accent2">
                        <a:lumMod val="75000"/>
                      </a:schemeClr>
                    </a:solidFill>
                  </a:tcPr>
                </a:tc>
                <a:extLst>
                  <a:ext uri="{0D108BD9-81ED-4DB2-BD59-A6C34878D82A}">
                    <a16:rowId xmlns:a16="http://schemas.microsoft.com/office/drawing/2014/main" val="2921730247"/>
                  </a:ext>
                </a:extLst>
              </a:tr>
            </a:tbl>
          </a:graphicData>
        </a:graphic>
      </p:graphicFrame>
    </p:spTree>
    <p:extLst>
      <p:ext uri="{BB962C8B-B14F-4D97-AF65-F5344CB8AC3E}">
        <p14:creationId xmlns:p14="http://schemas.microsoft.com/office/powerpoint/2010/main" val="136641465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389321"/>
            <a:ext cx="8839200" cy="5105400"/>
          </a:xfrm>
        </p:spPr>
        <p:txBody>
          <a:bodyPr>
            <a:normAutofit/>
          </a:bodyPr>
          <a:lstStyle/>
          <a:p>
            <a:pPr marL="457200" lvl="1" indent="0">
              <a:spcBef>
                <a:spcPts val="1200"/>
              </a:spcBef>
              <a:buNone/>
            </a:pPr>
            <a:endParaRPr lang="en-US" sz="2400" dirty="0"/>
          </a:p>
          <a:p>
            <a:pPr marL="0" indent="0">
              <a:buNone/>
            </a:pPr>
            <a:endParaRPr lang="en-US" b="1" dirty="0"/>
          </a:p>
          <a:p>
            <a:endParaRPr lang="en-US" dirty="0"/>
          </a:p>
        </p:txBody>
      </p:sp>
      <p:sp>
        <p:nvSpPr>
          <p:cNvPr id="3" name="Slide Number Placeholder 2"/>
          <p:cNvSpPr>
            <a:spLocks noGrp="1"/>
          </p:cNvSpPr>
          <p:nvPr>
            <p:ph type="sldNum" sz="quarter" idx="12"/>
          </p:nvPr>
        </p:nvSpPr>
        <p:spPr/>
        <p:txBody>
          <a:bodyPr/>
          <a:lstStyle/>
          <a:p>
            <a:fld id="{B2FED1A7-FB98-43FD-AA3D-E7C3EC56B298}" type="slidenum">
              <a:rPr lang="en-US" smtClean="0"/>
              <a:t>2</a:t>
            </a:fld>
            <a:endParaRPr lang="en-US" dirty="0"/>
          </a:p>
        </p:txBody>
      </p:sp>
      <p:sp>
        <p:nvSpPr>
          <p:cNvPr id="4" name="Title 3"/>
          <p:cNvSpPr>
            <a:spLocks noGrp="1"/>
          </p:cNvSpPr>
          <p:nvPr>
            <p:ph type="title"/>
          </p:nvPr>
        </p:nvSpPr>
        <p:spPr/>
        <p:txBody>
          <a:bodyPr/>
          <a:lstStyle/>
          <a:p>
            <a:pPr algn="ctr"/>
            <a:r>
              <a:rPr lang="en-US" dirty="0"/>
              <a:t>Case Description</a:t>
            </a:r>
          </a:p>
        </p:txBody>
      </p:sp>
      <p:sp>
        <p:nvSpPr>
          <p:cNvPr id="5" name="Content Placeholder 1">
            <a:extLst>
              <a:ext uri="{FF2B5EF4-FFF2-40B4-BE49-F238E27FC236}">
                <a16:creationId xmlns:a16="http://schemas.microsoft.com/office/drawing/2014/main" id="{33ACC46C-F042-8F31-AA6F-E6EF0F680B7F}"/>
              </a:ext>
            </a:extLst>
          </p:cNvPr>
          <p:cNvSpPr txBox="1">
            <a:spLocks/>
          </p:cNvSpPr>
          <p:nvPr/>
        </p:nvSpPr>
        <p:spPr>
          <a:xfrm>
            <a:off x="457200" y="1524000"/>
            <a:ext cx="8305800" cy="44958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yriad Pro" panose="020B0503030403020204"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yriad Pro" panose="020B0503030403020204"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yriad Pro" panose="020B0503030403020204"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yriad Pro" panose="020B0503030403020204"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yriad Pro" panose="020B0503030403020204"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ALKO is facing problems with its legacy distribution systems</a:t>
            </a:r>
          </a:p>
          <a:p>
            <a:r>
              <a:rPr lang="en-US" dirty="0"/>
              <a:t>New CEO ponders the task force report </a:t>
            </a:r>
          </a:p>
          <a:p>
            <a:r>
              <a:rPr lang="en-US" dirty="0"/>
              <a:t>Current Distribution System</a:t>
            </a:r>
          </a:p>
          <a:p>
            <a:r>
              <a:rPr lang="en-US" dirty="0"/>
              <a:t>Task force’s recommendation</a:t>
            </a:r>
          </a:p>
          <a:p>
            <a:pPr lvl="1"/>
            <a:r>
              <a:rPr lang="en-US" dirty="0"/>
              <a:t>Centralized Distribution Center with no regional DC’s</a:t>
            </a:r>
          </a:p>
          <a:p>
            <a:pPr lvl="1"/>
            <a:r>
              <a:rPr lang="en-US" dirty="0"/>
              <a:t>Centralized DC with regional DC’s</a:t>
            </a:r>
          </a:p>
          <a:p>
            <a:endParaRPr lang="en-US" dirty="0"/>
          </a:p>
          <a:p>
            <a:pPr lvl="1">
              <a:buFont typeface="Arial" pitchFamily="34" charset="0"/>
              <a:buChar char="•"/>
            </a:pPr>
            <a:endParaRPr lang="en-US" dirty="0"/>
          </a:p>
        </p:txBody>
      </p:sp>
      <p:pic>
        <p:nvPicPr>
          <p:cNvPr id="6" name="Audio Recording May 3, 2024 at 10:26:28 PM">
            <a:hlinkClick r:id="" action="ppaction://media"/>
            <a:extLst>
              <a:ext uri="{FF2B5EF4-FFF2-40B4-BE49-F238E27FC236}">
                <a16:creationId xmlns:a16="http://schemas.microsoft.com/office/drawing/2014/main" id="{6176FBC4-7C60-9279-1051-DC505A7022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94600" y="4953000"/>
            <a:ext cx="812800" cy="812800"/>
          </a:xfrm>
          <a:prstGeom prst="rect">
            <a:avLst/>
          </a:prstGeom>
        </p:spPr>
      </p:pic>
    </p:spTree>
    <p:extLst>
      <p:ext uri="{BB962C8B-B14F-4D97-AF65-F5344CB8AC3E}">
        <p14:creationId xmlns:p14="http://schemas.microsoft.com/office/powerpoint/2010/main" val="2928656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8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C5E149-EB81-C96A-D081-75BBCC0F9B71}"/>
              </a:ext>
            </a:extLst>
          </p:cNvPr>
          <p:cNvSpPr>
            <a:spLocks noGrp="1"/>
          </p:cNvSpPr>
          <p:nvPr>
            <p:ph idx="1"/>
          </p:nvPr>
        </p:nvSpPr>
        <p:spPr>
          <a:xfrm>
            <a:off x="457200" y="1524000"/>
            <a:ext cx="8305800" cy="4495800"/>
          </a:xfrm>
        </p:spPr>
        <p:txBody>
          <a:bodyPr vert="horz" lIns="91440" tIns="45720" rIns="91440" bIns="45720" rtlCol="0" anchor="t">
            <a:normAutofit fontScale="85000" lnSpcReduction="10000"/>
          </a:bodyPr>
          <a:lstStyle/>
          <a:p>
            <a:r>
              <a:rPr lang="en-US" dirty="0"/>
              <a:t>Start off by calculating costs for Current Distribution System</a:t>
            </a:r>
          </a:p>
          <a:p>
            <a:r>
              <a:rPr lang="en-US" dirty="0">
                <a:latin typeface="Myriad Pro"/>
                <a:cs typeface="Arial"/>
              </a:rPr>
              <a:t>Given Data</a:t>
            </a:r>
            <a:endParaRPr lang="en-US" dirty="0"/>
          </a:p>
          <a:p>
            <a:pPr lvl="1">
              <a:buChar char="•"/>
            </a:pPr>
            <a:r>
              <a:rPr lang="en-US" dirty="0">
                <a:latin typeface="Myriad Pro"/>
                <a:cs typeface="Arial"/>
              </a:rPr>
              <a:t>Demand distribution and SD for all 5 regions</a:t>
            </a:r>
          </a:p>
          <a:p>
            <a:pPr lvl="1"/>
            <a:r>
              <a:rPr lang="en-US" dirty="0">
                <a:latin typeface="Myriad Pro"/>
                <a:cs typeface="Arial"/>
              </a:rPr>
              <a:t>Transportation costs from Plant to DC and DC to customer</a:t>
            </a:r>
          </a:p>
          <a:p>
            <a:pPr lvl="1"/>
            <a:r>
              <a:rPr lang="en-US" dirty="0">
                <a:latin typeface="Myriad Pro"/>
                <a:cs typeface="Arial"/>
              </a:rPr>
              <a:t>Production times and Lead times</a:t>
            </a:r>
          </a:p>
          <a:p>
            <a:r>
              <a:rPr lang="en-US" dirty="0">
                <a:latin typeface="Myriad Pro"/>
                <a:cs typeface="Arial"/>
              </a:rPr>
              <a:t>Calculations</a:t>
            </a:r>
            <a:endParaRPr lang="en-US" dirty="0"/>
          </a:p>
          <a:p>
            <a:pPr lvl="1">
              <a:buChar char="•"/>
            </a:pPr>
            <a:r>
              <a:rPr lang="en-US" dirty="0">
                <a:latin typeface="Myriad Pro"/>
                <a:cs typeface="Arial"/>
              </a:rPr>
              <a:t>Safety stock for given service level</a:t>
            </a:r>
            <a:endParaRPr lang="en-US" dirty="0"/>
          </a:p>
          <a:p>
            <a:pPr lvl="1"/>
            <a:r>
              <a:rPr lang="en-US" dirty="0">
                <a:latin typeface="Myriad Pro"/>
                <a:cs typeface="Arial"/>
              </a:rPr>
              <a:t>Cycle inventory</a:t>
            </a:r>
            <a:endParaRPr lang="en-US" dirty="0"/>
          </a:p>
          <a:p>
            <a:pPr lvl="1"/>
            <a:r>
              <a:rPr lang="en-US" dirty="0">
                <a:latin typeface="Myriad Pro"/>
                <a:cs typeface="Arial"/>
              </a:rPr>
              <a:t>Distribution Cost</a:t>
            </a:r>
            <a:endParaRPr lang="en-US" dirty="0"/>
          </a:p>
          <a:p>
            <a:pPr lvl="1"/>
            <a:r>
              <a:rPr lang="en-US" dirty="0">
                <a:latin typeface="Myriad Pro"/>
                <a:cs typeface="Arial"/>
              </a:rPr>
              <a:t>Annual Inventory and </a:t>
            </a:r>
            <a:r>
              <a:rPr lang="en-US" dirty="0" err="1">
                <a:latin typeface="Myriad Pro"/>
                <a:cs typeface="Arial"/>
              </a:rPr>
              <a:t>Distribtion</a:t>
            </a:r>
            <a:r>
              <a:rPr lang="en-US" dirty="0">
                <a:latin typeface="Myriad Pro"/>
                <a:cs typeface="Arial"/>
              </a:rPr>
              <a:t> Cost</a:t>
            </a: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lvl="1">
              <a:buFont typeface="Arial" panose="020B0604020202020204" pitchFamily="34" charset="0"/>
              <a:buChar char="•"/>
            </a:pPr>
            <a:endParaRPr lang="en-US" dirty="0"/>
          </a:p>
        </p:txBody>
      </p:sp>
      <p:sp>
        <p:nvSpPr>
          <p:cNvPr id="3" name="Slide Number Placeholder 2">
            <a:extLst>
              <a:ext uri="{FF2B5EF4-FFF2-40B4-BE49-F238E27FC236}">
                <a16:creationId xmlns:a16="http://schemas.microsoft.com/office/drawing/2014/main" id="{21190BB6-274A-FBDD-9F63-45DABBAE10CD}"/>
              </a:ext>
            </a:extLst>
          </p:cNvPr>
          <p:cNvSpPr>
            <a:spLocks noGrp="1"/>
          </p:cNvSpPr>
          <p:nvPr>
            <p:ph type="sldNum" sz="quarter" idx="12"/>
          </p:nvPr>
        </p:nvSpPr>
        <p:spPr/>
        <p:txBody>
          <a:bodyPr/>
          <a:lstStyle/>
          <a:p>
            <a:fld id="{B2FED1A7-FB98-43FD-AA3D-E7C3EC56B298}" type="slidenum">
              <a:rPr lang="en-US" smtClean="0"/>
              <a:t>3</a:t>
            </a:fld>
            <a:endParaRPr lang="en-US" dirty="0"/>
          </a:p>
        </p:txBody>
      </p:sp>
      <p:sp>
        <p:nvSpPr>
          <p:cNvPr id="4" name="Title 3">
            <a:extLst>
              <a:ext uri="{FF2B5EF4-FFF2-40B4-BE49-F238E27FC236}">
                <a16:creationId xmlns:a16="http://schemas.microsoft.com/office/drawing/2014/main" id="{20202F4C-13C0-9E6A-220A-B3A43D535BE7}"/>
              </a:ext>
            </a:extLst>
          </p:cNvPr>
          <p:cNvSpPr>
            <a:spLocks noGrp="1"/>
          </p:cNvSpPr>
          <p:nvPr>
            <p:ph type="title"/>
          </p:nvPr>
        </p:nvSpPr>
        <p:spPr/>
        <p:txBody>
          <a:bodyPr/>
          <a:lstStyle/>
          <a:p>
            <a:r>
              <a:rPr lang="en-US" dirty="0"/>
              <a:t>Problem Approach</a:t>
            </a:r>
          </a:p>
        </p:txBody>
      </p:sp>
      <p:pic>
        <p:nvPicPr>
          <p:cNvPr id="5" name="Audio Recording May 3, 2024 at 10:42:56 PM">
            <a:hlinkClick r:id="" action="ppaction://media"/>
            <a:extLst>
              <a:ext uri="{FF2B5EF4-FFF2-40B4-BE49-F238E27FC236}">
                <a16:creationId xmlns:a16="http://schemas.microsoft.com/office/drawing/2014/main" id="{93EB3B6A-3342-083F-1002-91A897DF90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94600" y="4927600"/>
            <a:ext cx="812800" cy="812800"/>
          </a:xfrm>
          <a:prstGeom prst="rect">
            <a:avLst/>
          </a:prstGeom>
        </p:spPr>
      </p:pic>
    </p:spTree>
    <p:extLst>
      <p:ext uri="{BB962C8B-B14F-4D97-AF65-F5344CB8AC3E}">
        <p14:creationId xmlns:p14="http://schemas.microsoft.com/office/powerpoint/2010/main" val="8223219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2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A1833B-5658-5065-F5F8-988B870CB18D}"/>
              </a:ext>
            </a:extLst>
          </p:cNvPr>
          <p:cNvSpPr>
            <a:spLocks noGrp="1"/>
          </p:cNvSpPr>
          <p:nvPr>
            <p:ph idx="1"/>
          </p:nvPr>
        </p:nvSpPr>
        <p:spPr/>
        <p:txBody>
          <a:bodyPr vert="horz" lIns="91440" tIns="45720" rIns="91440" bIns="45720" rtlCol="0" anchor="t">
            <a:normAutofit fontScale="92500"/>
          </a:bodyPr>
          <a:lstStyle/>
          <a:p>
            <a:r>
              <a:rPr lang="en-US" dirty="0">
                <a:latin typeface="Myriad Pro"/>
                <a:cs typeface="Arial"/>
              </a:rPr>
              <a:t>We are given the average demands and standard deviation of those demand for three types of products for all five regions</a:t>
            </a:r>
          </a:p>
          <a:p>
            <a:r>
              <a:rPr lang="en-US" dirty="0">
                <a:latin typeface="Myriad Pro"/>
                <a:cs typeface="Arial"/>
              </a:rPr>
              <a:t>The cost of transportation to and from plant to </a:t>
            </a:r>
            <a:r>
              <a:rPr lang="en-US">
                <a:latin typeface="Myriad Pro"/>
                <a:cs typeface="Arial"/>
              </a:rPr>
              <a:t>DC and DC to customer is also given</a:t>
            </a:r>
          </a:p>
          <a:p>
            <a:r>
              <a:rPr lang="en-US" dirty="0">
                <a:latin typeface="Myriad Pro"/>
                <a:cs typeface="Arial"/>
              </a:rPr>
              <a:t>The desired service level is given</a:t>
            </a:r>
          </a:p>
          <a:p>
            <a:r>
              <a:rPr lang="en-US" dirty="0">
                <a:latin typeface="Myriad Pro"/>
                <a:cs typeface="Arial"/>
              </a:rPr>
              <a:t>To achieve the CSL, we need to have some safety stock at each DC</a:t>
            </a:r>
          </a:p>
          <a:p>
            <a:r>
              <a:rPr lang="en-US" dirty="0">
                <a:latin typeface="Myriad Pro"/>
                <a:cs typeface="Arial"/>
              </a:rPr>
              <a:t>The amount of SS is given by formula:</a:t>
            </a:r>
          </a:p>
          <a:p>
            <a:pPr lvl="1">
              <a:buFont typeface="Courier New" pitchFamily="34" charset="0"/>
              <a:buChar char="o"/>
            </a:pPr>
            <a:r>
              <a:rPr lang="en-US" dirty="0">
                <a:latin typeface="Myriad Pro"/>
                <a:cs typeface="Arial"/>
              </a:rPr>
              <a:t>Ss = k * NORMSINV(CSL) * sqrt(L) * SD of demand</a:t>
            </a:r>
          </a:p>
        </p:txBody>
      </p:sp>
      <p:sp>
        <p:nvSpPr>
          <p:cNvPr id="3" name="Slide Number Placeholder 2">
            <a:extLst>
              <a:ext uri="{FF2B5EF4-FFF2-40B4-BE49-F238E27FC236}">
                <a16:creationId xmlns:a16="http://schemas.microsoft.com/office/drawing/2014/main" id="{7B9329EE-4E98-A414-8F7B-2EA56B210078}"/>
              </a:ext>
            </a:extLst>
          </p:cNvPr>
          <p:cNvSpPr>
            <a:spLocks noGrp="1"/>
          </p:cNvSpPr>
          <p:nvPr>
            <p:ph type="sldNum" sz="quarter" idx="12"/>
          </p:nvPr>
        </p:nvSpPr>
        <p:spPr/>
        <p:txBody>
          <a:bodyPr/>
          <a:lstStyle/>
          <a:p>
            <a:fld id="{B2FED1A7-FB98-43FD-AA3D-E7C3EC56B298}" type="slidenum">
              <a:rPr lang="en-US" smtClean="0"/>
              <a:t>4</a:t>
            </a:fld>
            <a:endParaRPr lang="en-US" dirty="0"/>
          </a:p>
        </p:txBody>
      </p:sp>
      <p:sp>
        <p:nvSpPr>
          <p:cNvPr id="4" name="Title 3">
            <a:extLst>
              <a:ext uri="{FF2B5EF4-FFF2-40B4-BE49-F238E27FC236}">
                <a16:creationId xmlns:a16="http://schemas.microsoft.com/office/drawing/2014/main" id="{EA42D41E-E252-3A3C-C433-777EFD28CE00}"/>
              </a:ext>
            </a:extLst>
          </p:cNvPr>
          <p:cNvSpPr>
            <a:spLocks noGrp="1"/>
          </p:cNvSpPr>
          <p:nvPr>
            <p:ph type="title"/>
          </p:nvPr>
        </p:nvSpPr>
        <p:spPr/>
        <p:txBody>
          <a:bodyPr/>
          <a:lstStyle/>
          <a:p>
            <a:r>
              <a:rPr lang="en-US" dirty="0">
                <a:latin typeface="Myriad Pro"/>
                <a:ea typeface="Roboto Slab"/>
                <a:cs typeface="Arial"/>
              </a:rPr>
              <a:t>Current Distribution System</a:t>
            </a:r>
            <a:endParaRPr lang="en-US" dirty="0"/>
          </a:p>
        </p:txBody>
      </p:sp>
      <p:pic>
        <p:nvPicPr>
          <p:cNvPr id="8" name="Audio 7">
            <a:hlinkClick r:id="" action="ppaction://media"/>
            <a:extLst>
              <a:ext uri="{FF2B5EF4-FFF2-40B4-BE49-F238E27FC236}">
                <a16:creationId xmlns:a16="http://schemas.microsoft.com/office/drawing/2014/main" id="{20EDCBCA-60BA-CC6A-BE04-AC432B54F5D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837044955"/>
      </p:ext>
    </p:extLst>
  </p:cSld>
  <p:clrMapOvr>
    <a:masterClrMapping/>
  </p:clrMapOvr>
  <mc:AlternateContent xmlns:mc="http://schemas.openxmlformats.org/markup-compatibility/2006">
    <mc:Choice xmlns:p14="http://schemas.microsoft.com/office/powerpoint/2010/main" Requires="p14">
      <p:transition spd="slow" p14:dur="2000" advTm="75025"/>
    </mc:Choice>
    <mc:Fallback>
      <p:transition spd="slow" advTm="750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EBBEA9-5DF3-7EB3-9327-4DFF528F8006}"/>
              </a:ext>
            </a:extLst>
          </p:cNvPr>
          <p:cNvSpPr>
            <a:spLocks noGrp="1"/>
          </p:cNvSpPr>
          <p:nvPr>
            <p:ph idx="1"/>
          </p:nvPr>
        </p:nvSpPr>
        <p:spPr/>
        <p:txBody>
          <a:bodyPr vert="horz" lIns="91440" tIns="45720" rIns="91440" bIns="45720" rtlCol="0" anchor="t">
            <a:normAutofit/>
          </a:bodyPr>
          <a:lstStyle/>
          <a:p>
            <a:r>
              <a:rPr lang="en-US">
                <a:latin typeface="Myriad Pro"/>
                <a:cs typeface="Arial"/>
              </a:rPr>
              <a:t>Annual Inventory/Holding Cost for SS = $13,688</a:t>
            </a:r>
          </a:p>
          <a:p>
            <a:r>
              <a:rPr lang="en-US" dirty="0">
                <a:latin typeface="Myriad Pro"/>
                <a:cs typeface="Arial"/>
              </a:rPr>
              <a:t>Annual Distribution Cost = $4,520</a:t>
            </a:r>
            <a:endParaRPr lang="en-US" dirty="0"/>
          </a:p>
          <a:p>
            <a:r>
              <a:rPr lang="en-US" dirty="0">
                <a:latin typeface="Myriad Pro"/>
                <a:cs typeface="Arial"/>
              </a:rPr>
              <a:t>Annual Inventory and Distribution Cost = $18,208</a:t>
            </a:r>
          </a:p>
        </p:txBody>
      </p:sp>
      <p:sp>
        <p:nvSpPr>
          <p:cNvPr id="3" name="Slide Number Placeholder 2">
            <a:extLst>
              <a:ext uri="{FF2B5EF4-FFF2-40B4-BE49-F238E27FC236}">
                <a16:creationId xmlns:a16="http://schemas.microsoft.com/office/drawing/2014/main" id="{00CFCC49-A883-F4F7-BFB8-213CF8A42A13}"/>
              </a:ext>
            </a:extLst>
          </p:cNvPr>
          <p:cNvSpPr>
            <a:spLocks noGrp="1"/>
          </p:cNvSpPr>
          <p:nvPr>
            <p:ph type="sldNum" sz="quarter" idx="12"/>
          </p:nvPr>
        </p:nvSpPr>
        <p:spPr/>
        <p:txBody>
          <a:bodyPr/>
          <a:lstStyle/>
          <a:p>
            <a:fld id="{B2FED1A7-FB98-43FD-AA3D-E7C3EC56B298}" type="slidenum">
              <a:rPr lang="en-US" smtClean="0"/>
              <a:t>5</a:t>
            </a:fld>
            <a:endParaRPr lang="en-US" dirty="0"/>
          </a:p>
        </p:txBody>
      </p:sp>
      <p:sp>
        <p:nvSpPr>
          <p:cNvPr id="4" name="Title 3">
            <a:extLst>
              <a:ext uri="{FF2B5EF4-FFF2-40B4-BE49-F238E27FC236}">
                <a16:creationId xmlns:a16="http://schemas.microsoft.com/office/drawing/2014/main" id="{07C2D1B0-EC67-380D-2BC4-424A9D65FF13}"/>
              </a:ext>
            </a:extLst>
          </p:cNvPr>
          <p:cNvSpPr>
            <a:spLocks noGrp="1"/>
          </p:cNvSpPr>
          <p:nvPr>
            <p:ph type="title"/>
          </p:nvPr>
        </p:nvSpPr>
        <p:spPr/>
        <p:txBody>
          <a:bodyPr>
            <a:normAutofit fontScale="90000"/>
          </a:bodyPr>
          <a:lstStyle/>
          <a:p>
            <a:r>
              <a:rPr lang="en-US" dirty="0">
                <a:latin typeface="Myriad Pro"/>
                <a:ea typeface="Roboto Slab"/>
                <a:cs typeface="Arial"/>
              </a:rPr>
              <a:t>Calculations for Current Distribution System</a:t>
            </a:r>
            <a:endParaRPr lang="en-US" dirty="0"/>
          </a:p>
        </p:txBody>
      </p:sp>
      <p:pic>
        <p:nvPicPr>
          <p:cNvPr id="7" name="Audio 6">
            <a:hlinkClick r:id="" action="ppaction://media"/>
            <a:extLst>
              <a:ext uri="{FF2B5EF4-FFF2-40B4-BE49-F238E27FC236}">
                <a16:creationId xmlns:a16="http://schemas.microsoft.com/office/drawing/2014/main" id="{46C99EED-F112-53DB-3E04-53F26643F7B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74738123"/>
      </p:ext>
    </p:extLst>
  </p:cSld>
  <p:clrMapOvr>
    <a:masterClrMapping/>
  </p:clrMapOvr>
  <mc:AlternateContent xmlns:mc="http://schemas.openxmlformats.org/markup-compatibility/2006">
    <mc:Choice xmlns:p14="http://schemas.microsoft.com/office/powerpoint/2010/main" Requires="p14">
      <p:transition spd="slow" p14:dur="2000" advTm="28960"/>
    </mc:Choice>
    <mc:Fallback>
      <p:transition spd="slow" advTm="28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C5E149-EB81-C96A-D081-75BBCC0F9B71}"/>
              </a:ext>
            </a:extLst>
          </p:cNvPr>
          <p:cNvSpPr>
            <a:spLocks noGrp="1"/>
          </p:cNvSpPr>
          <p:nvPr>
            <p:ph idx="1"/>
          </p:nvPr>
        </p:nvSpPr>
        <p:spPr>
          <a:xfrm>
            <a:off x="457200" y="1524000"/>
            <a:ext cx="8305800" cy="4495800"/>
          </a:xfrm>
        </p:spPr>
        <p:txBody>
          <a:bodyPr vert="horz" lIns="91440" tIns="45720" rIns="91440" bIns="45720" rtlCol="0" anchor="t">
            <a:normAutofit/>
          </a:bodyPr>
          <a:lstStyle/>
          <a:p>
            <a:r>
              <a:rPr lang="en-US" dirty="0">
                <a:latin typeface="Myriad Pro"/>
                <a:cs typeface="Arial"/>
              </a:rPr>
              <a:t>Once we have the cost for the current distribution system, we can compare it with the recommended distribution systems costs</a:t>
            </a:r>
            <a:endParaRPr lang="en-US" dirty="0"/>
          </a:p>
          <a:p>
            <a:r>
              <a:rPr lang="en-US" dirty="0">
                <a:latin typeface="Myriad Pro"/>
                <a:cs typeface="Arial"/>
              </a:rPr>
              <a:t> </a:t>
            </a:r>
            <a:r>
              <a:rPr lang="en-US">
                <a:latin typeface="Myriad Pro"/>
                <a:cs typeface="Arial"/>
              </a:rPr>
              <a:t>First is the National Distribution Center only, no regional Distribution Centers</a:t>
            </a:r>
            <a:endParaRPr lang="en-US" dirty="0">
              <a:latin typeface="Myriad Pro"/>
              <a:cs typeface="Arial"/>
            </a:endParaRPr>
          </a:p>
          <a:p>
            <a:r>
              <a:rPr lang="en-US">
                <a:latin typeface="Myriad Pro"/>
              </a:rPr>
              <a:t>Second</a:t>
            </a:r>
            <a:r>
              <a:rPr lang="en-US">
                <a:latin typeface="Myriad Pro"/>
                <a:cs typeface="Arial"/>
              </a:rPr>
              <a:t> off is the National Distribution Center along with the regional Distribution Centers</a:t>
            </a:r>
            <a:endParaRPr lang="en-US" dirty="0">
              <a:latin typeface="Myriad Pro"/>
              <a:cs typeface="Arial"/>
            </a:endParaRPr>
          </a:p>
          <a:p>
            <a:pPr>
              <a:buFont typeface="Arial" panose="020B0604020202020204" pitchFamily="34" charset="0"/>
              <a:buChar char="•"/>
            </a:pPr>
            <a:endParaRPr lang="en-US" dirty="0"/>
          </a:p>
          <a:p>
            <a:pPr>
              <a:buFont typeface="Arial" panose="020B0604020202020204" pitchFamily="34" charset="0"/>
              <a:buChar char="•"/>
            </a:pPr>
            <a:endParaRPr lang="en-US" dirty="0"/>
          </a:p>
          <a:p>
            <a:pPr lvl="1">
              <a:buFont typeface="Arial" panose="020B0604020202020204" pitchFamily="34" charset="0"/>
              <a:buChar char="•"/>
            </a:pPr>
            <a:endParaRPr lang="en-US" dirty="0"/>
          </a:p>
        </p:txBody>
      </p:sp>
      <p:sp>
        <p:nvSpPr>
          <p:cNvPr id="3" name="Slide Number Placeholder 2">
            <a:extLst>
              <a:ext uri="{FF2B5EF4-FFF2-40B4-BE49-F238E27FC236}">
                <a16:creationId xmlns:a16="http://schemas.microsoft.com/office/drawing/2014/main" id="{21190BB6-274A-FBDD-9F63-45DABBAE10CD}"/>
              </a:ext>
            </a:extLst>
          </p:cNvPr>
          <p:cNvSpPr>
            <a:spLocks noGrp="1"/>
          </p:cNvSpPr>
          <p:nvPr>
            <p:ph type="sldNum" sz="quarter" idx="12"/>
          </p:nvPr>
        </p:nvSpPr>
        <p:spPr/>
        <p:txBody>
          <a:bodyPr/>
          <a:lstStyle/>
          <a:p>
            <a:fld id="{B2FED1A7-FB98-43FD-AA3D-E7C3EC56B298}" type="slidenum">
              <a:rPr lang="en-US" smtClean="0"/>
              <a:t>6</a:t>
            </a:fld>
            <a:endParaRPr lang="en-US" dirty="0"/>
          </a:p>
        </p:txBody>
      </p:sp>
      <p:sp>
        <p:nvSpPr>
          <p:cNvPr id="4" name="Title 3">
            <a:extLst>
              <a:ext uri="{FF2B5EF4-FFF2-40B4-BE49-F238E27FC236}">
                <a16:creationId xmlns:a16="http://schemas.microsoft.com/office/drawing/2014/main" id="{20202F4C-13C0-9E6A-220A-B3A43D535BE7}"/>
              </a:ext>
            </a:extLst>
          </p:cNvPr>
          <p:cNvSpPr>
            <a:spLocks noGrp="1"/>
          </p:cNvSpPr>
          <p:nvPr>
            <p:ph type="title"/>
          </p:nvPr>
        </p:nvSpPr>
        <p:spPr/>
        <p:txBody>
          <a:bodyPr/>
          <a:lstStyle/>
          <a:p>
            <a:r>
              <a:rPr lang="en-US" dirty="0">
                <a:latin typeface="Myriad Pro"/>
                <a:ea typeface="Roboto Slab"/>
                <a:cs typeface="Arial"/>
              </a:rPr>
              <a:t>NDC without Regional DC's</a:t>
            </a:r>
            <a:endParaRPr lang="en-US" dirty="0"/>
          </a:p>
        </p:txBody>
      </p:sp>
      <p:pic>
        <p:nvPicPr>
          <p:cNvPr id="6" name="Audio 5">
            <a:hlinkClick r:id="" action="ppaction://media"/>
            <a:extLst>
              <a:ext uri="{FF2B5EF4-FFF2-40B4-BE49-F238E27FC236}">
                <a16:creationId xmlns:a16="http://schemas.microsoft.com/office/drawing/2014/main" id="{E702910A-8EB5-AA25-81B1-BA4B47C23F3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332413048"/>
      </p:ext>
    </p:extLst>
  </p:cSld>
  <p:clrMapOvr>
    <a:masterClrMapping/>
  </p:clrMapOvr>
  <p:transition spd="slow" advTm="8375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EBBEA9-5DF3-7EB3-9327-4DFF528F8006}"/>
              </a:ext>
            </a:extLst>
          </p:cNvPr>
          <p:cNvSpPr>
            <a:spLocks noGrp="1"/>
          </p:cNvSpPr>
          <p:nvPr>
            <p:ph idx="1"/>
          </p:nvPr>
        </p:nvSpPr>
        <p:spPr/>
        <p:txBody>
          <a:bodyPr vert="horz" lIns="91440" tIns="45720" rIns="91440" bIns="45720" rtlCol="0" anchor="t">
            <a:normAutofit fontScale="92500"/>
          </a:bodyPr>
          <a:lstStyle/>
          <a:p>
            <a:r>
              <a:rPr lang="en-US">
                <a:latin typeface="Myriad Pro"/>
                <a:cs typeface="Arial"/>
              </a:rPr>
              <a:t>Annual Inventory/Holding Cost for SS = $13,350</a:t>
            </a:r>
          </a:p>
          <a:p>
            <a:r>
              <a:rPr lang="en-US" dirty="0">
                <a:latin typeface="Myriad Pro"/>
                <a:cs typeface="Arial"/>
              </a:rPr>
              <a:t>Annual Distribution Cost = $10,848</a:t>
            </a:r>
            <a:endParaRPr lang="en-US" dirty="0"/>
          </a:p>
          <a:p>
            <a:r>
              <a:rPr lang="en-US">
                <a:latin typeface="Myriad Pro"/>
                <a:cs typeface="Arial"/>
              </a:rPr>
              <a:t>Annual Inventory and Distribution Cost = $24,198</a:t>
            </a:r>
            <a:endParaRPr lang="en-US" dirty="0">
              <a:latin typeface="Myriad Pro"/>
              <a:cs typeface="Arial"/>
            </a:endParaRPr>
          </a:p>
          <a:p>
            <a:endParaRPr lang="en-US" dirty="0">
              <a:latin typeface="Myriad Pro"/>
              <a:cs typeface="Arial"/>
            </a:endParaRPr>
          </a:p>
          <a:p>
            <a:r>
              <a:rPr lang="en-US" dirty="0">
                <a:latin typeface="Myriad Pro"/>
                <a:cs typeface="Arial"/>
              </a:rPr>
              <a:t>We find that there are minor savings in the safety stock when replacing the five DC's with the national DC but the cost of transportation increases almost three times due to higher distances from NDC to customers and hence higher rate. Net loss compared to current distribution system</a:t>
            </a:r>
          </a:p>
        </p:txBody>
      </p:sp>
      <p:sp>
        <p:nvSpPr>
          <p:cNvPr id="3" name="Slide Number Placeholder 2">
            <a:extLst>
              <a:ext uri="{FF2B5EF4-FFF2-40B4-BE49-F238E27FC236}">
                <a16:creationId xmlns:a16="http://schemas.microsoft.com/office/drawing/2014/main" id="{00CFCC49-A883-F4F7-BFB8-213CF8A42A13}"/>
              </a:ext>
            </a:extLst>
          </p:cNvPr>
          <p:cNvSpPr>
            <a:spLocks noGrp="1"/>
          </p:cNvSpPr>
          <p:nvPr>
            <p:ph type="sldNum" sz="quarter" idx="12"/>
          </p:nvPr>
        </p:nvSpPr>
        <p:spPr/>
        <p:txBody>
          <a:bodyPr/>
          <a:lstStyle/>
          <a:p>
            <a:fld id="{B2FED1A7-FB98-43FD-AA3D-E7C3EC56B298}" type="slidenum">
              <a:rPr lang="en-US" smtClean="0"/>
              <a:t>7</a:t>
            </a:fld>
            <a:endParaRPr lang="en-US" dirty="0"/>
          </a:p>
        </p:txBody>
      </p:sp>
      <p:sp>
        <p:nvSpPr>
          <p:cNvPr id="4" name="Title 3">
            <a:extLst>
              <a:ext uri="{FF2B5EF4-FFF2-40B4-BE49-F238E27FC236}">
                <a16:creationId xmlns:a16="http://schemas.microsoft.com/office/drawing/2014/main" id="{07C2D1B0-EC67-380D-2BC4-424A9D65FF13}"/>
              </a:ext>
            </a:extLst>
          </p:cNvPr>
          <p:cNvSpPr>
            <a:spLocks noGrp="1"/>
          </p:cNvSpPr>
          <p:nvPr>
            <p:ph type="title"/>
          </p:nvPr>
        </p:nvSpPr>
        <p:spPr/>
        <p:txBody>
          <a:bodyPr>
            <a:normAutofit fontScale="90000"/>
          </a:bodyPr>
          <a:lstStyle/>
          <a:p>
            <a:r>
              <a:rPr lang="en-US" dirty="0">
                <a:latin typeface="Myriad Pro"/>
                <a:ea typeface="Roboto Slab"/>
                <a:cs typeface="Arial"/>
              </a:rPr>
              <a:t>Calculations for National Distribution Center</a:t>
            </a:r>
            <a:endParaRPr lang="en-US" dirty="0"/>
          </a:p>
        </p:txBody>
      </p:sp>
      <p:pic>
        <p:nvPicPr>
          <p:cNvPr id="6" name="Audio 5">
            <a:hlinkClick r:id="" action="ppaction://media"/>
            <a:extLst>
              <a:ext uri="{FF2B5EF4-FFF2-40B4-BE49-F238E27FC236}">
                <a16:creationId xmlns:a16="http://schemas.microsoft.com/office/drawing/2014/main" id="{3E792FAD-8A48-8E80-4774-13C5704920E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601079666"/>
      </p:ext>
    </p:extLst>
  </p:cSld>
  <p:clrMapOvr>
    <a:masterClrMapping/>
  </p:clrMapOvr>
  <mc:AlternateContent xmlns:mc="http://schemas.openxmlformats.org/markup-compatibility/2006">
    <mc:Choice xmlns:p14="http://schemas.microsoft.com/office/powerpoint/2010/main" Requires="p14">
      <p:transition spd="slow" p14:dur="2000" advTm="81419"/>
    </mc:Choice>
    <mc:Fallback>
      <p:transition spd="slow" advTm="81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C5E149-EB81-C96A-D081-75BBCC0F9B71}"/>
              </a:ext>
            </a:extLst>
          </p:cNvPr>
          <p:cNvSpPr>
            <a:spLocks noGrp="1"/>
          </p:cNvSpPr>
          <p:nvPr>
            <p:ph idx="1"/>
          </p:nvPr>
        </p:nvSpPr>
        <p:spPr>
          <a:xfrm>
            <a:off x="457200" y="1524000"/>
            <a:ext cx="8305800" cy="4495800"/>
          </a:xfrm>
        </p:spPr>
        <p:txBody>
          <a:bodyPr vert="horz" lIns="91440" tIns="45720" rIns="91440" bIns="45720" rtlCol="0" anchor="t">
            <a:normAutofit/>
          </a:bodyPr>
          <a:lstStyle/>
          <a:p>
            <a:r>
              <a:rPr lang="en-US" sz="2400" dirty="0">
                <a:latin typeface="Arial"/>
                <a:cs typeface="Arial"/>
              </a:rPr>
              <a:t>Calculations</a:t>
            </a:r>
          </a:p>
          <a:p>
            <a:pPr lvl="1">
              <a:buFont typeface="Arial,Sans-Serif" pitchFamily="34" charset="0"/>
            </a:pPr>
            <a:r>
              <a:rPr lang="en-US" sz="2400" dirty="0">
                <a:latin typeface="Arial"/>
                <a:cs typeface="Arial"/>
              </a:rPr>
              <a:t>Safety stock for given service level</a:t>
            </a:r>
          </a:p>
          <a:p>
            <a:pPr lvl="1">
              <a:buFont typeface="Arial,Sans-Serif" pitchFamily="34" charset="0"/>
            </a:pPr>
            <a:r>
              <a:rPr lang="en-US" sz="2400" dirty="0">
                <a:latin typeface="Arial"/>
                <a:cs typeface="Arial"/>
              </a:rPr>
              <a:t>Cycle inventory</a:t>
            </a:r>
            <a:endParaRPr lang="en-US" sz="2400" dirty="0">
              <a:latin typeface="Arial"/>
            </a:endParaRPr>
          </a:p>
          <a:p>
            <a:pPr lvl="1">
              <a:buFont typeface="Arial,Sans-Serif" pitchFamily="34" charset="0"/>
            </a:pPr>
            <a:r>
              <a:rPr lang="en-US" sz="2400" dirty="0">
                <a:latin typeface="Arial"/>
                <a:cs typeface="Arial"/>
              </a:rPr>
              <a:t>Distribution Cost</a:t>
            </a:r>
          </a:p>
          <a:p>
            <a:pPr lvl="1">
              <a:buFont typeface="Arial,Sans-Serif" pitchFamily="34" charset="0"/>
            </a:pPr>
            <a:r>
              <a:rPr lang="en-US" sz="2400" dirty="0">
                <a:latin typeface="Arial"/>
                <a:cs typeface="Arial"/>
              </a:rPr>
              <a:t>Annual Inventory and Distribution Cost</a:t>
            </a: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lvl="1">
              <a:buFont typeface="Arial" panose="020B0604020202020204" pitchFamily="34" charset="0"/>
              <a:buChar char="•"/>
            </a:pPr>
            <a:endParaRPr lang="en-US" dirty="0"/>
          </a:p>
        </p:txBody>
      </p:sp>
      <p:sp>
        <p:nvSpPr>
          <p:cNvPr id="3" name="Slide Number Placeholder 2">
            <a:extLst>
              <a:ext uri="{FF2B5EF4-FFF2-40B4-BE49-F238E27FC236}">
                <a16:creationId xmlns:a16="http://schemas.microsoft.com/office/drawing/2014/main" id="{21190BB6-274A-FBDD-9F63-45DABBAE10CD}"/>
              </a:ext>
            </a:extLst>
          </p:cNvPr>
          <p:cNvSpPr>
            <a:spLocks noGrp="1"/>
          </p:cNvSpPr>
          <p:nvPr>
            <p:ph type="sldNum" sz="quarter" idx="12"/>
          </p:nvPr>
        </p:nvSpPr>
        <p:spPr/>
        <p:txBody>
          <a:bodyPr/>
          <a:lstStyle/>
          <a:p>
            <a:fld id="{B2FED1A7-FB98-43FD-AA3D-E7C3EC56B298}" type="slidenum">
              <a:rPr lang="en-US" smtClean="0"/>
              <a:t>8</a:t>
            </a:fld>
            <a:endParaRPr lang="en-US" dirty="0"/>
          </a:p>
        </p:txBody>
      </p:sp>
      <p:sp>
        <p:nvSpPr>
          <p:cNvPr id="4" name="Title 3">
            <a:extLst>
              <a:ext uri="{FF2B5EF4-FFF2-40B4-BE49-F238E27FC236}">
                <a16:creationId xmlns:a16="http://schemas.microsoft.com/office/drawing/2014/main" id="{20202F4C-13C0-9E6A-220A-B3A43D535BE7}"/>
              </a:ext>
            </a:extLst>
          </p:cNvPr>
          <p:cNvSpPr>
            <a:spLocks noGrp="1"/>
          </p:cNvSpPr>
          <p:nvPr>
            <p:ph type="title"/>
          </p:nvPr>
        </p:nvSpPr>
        <p:spPr/>
        <p:txBody>
          <a:bodyPr>
            <a:normAutofit fontScale="90000"/>
          </a:bodyPr>
          <a:lstStyle/>
          <a:p>
            <a:r>
              <a:rPr lang="en-US" dirty="0">
                <a:latin typeface="Myriad Pro"/>
                <a:ea typeface="Roboto Slab"/>
                <a:cs typeface="Arial"/>
              </a:rPr>
              <a:t>Recommendation 2: NDC without Regional DC's</a:t>
            </a:r>
            <a:endParaRPr lang="en-US" dirty="0"/>
          </a:p>
        </p:txBody>
      </p:sp>
      <p:pic>
        <p:nvPicPr>
          <p:cNvPr id="6" name="Audio 5">
            <a:hlinkClick r:id="" action="ppaction://media"/>
            <a:extLst>
              <a:ext uri="{FF2B5EF4-FFF2-40B4-BE49-F238E27FC236}">
                <a16:creationId xmlns:a16="http://schemas.microsoft.com/office/drawing/2014/main" id="{14E1F33B-C383-41A7-7322-18419BE2F89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2188836490"/>
      </p:ext>
    </p:extLst>
  </p:cSld>
  <p:clrMapOvr>
    <a:masterClrMapping/>
  </p:clrMapOvr>
  <p:transition spd="slow" advTm="9897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EBBEA9-5DF3-7EB3-9327-4DFF528F8006}"/>
              </a:ext>
            </a:extLst>
          </p:cNvPr>
          <p:cNvSpPr>
            <a:spLocks noGrp="1"/>
          </p:cNvSpPr>
          <p:nvPr>
            <p:ph idx="1"/>
          </p:nvPr>
        </p:nvSpPr>
        <p:spPr/>
        <p:txBody>
          <a:bodyPr vert="horz" lIns="91440" tIns="45720" rIns="91440" bIns="45720" rtlCol="0" anchor="t">
            <a:normAutofit/>
          </a:bodyPr>
          <a:lstStyle/>
          <a:p>
            <a:r>
              <a:rPr lang="en-US" dirty="0">
                <a:latin typeface="Myriad Pro"/>
                <a:cs typeface="Arial"/>
              </a:rPr>
              <a:t>Annual Inventory/Holding Cost for SS = $25,240</a:t>
            </a:r>
          </a:p>
          <a:p>
            <a:r>
              <a:rPr lang="en-US" dirty="0">
                <a:latin typeface="Myriad Pro"/>
                <a:cs typeface="Arial"/>
              </a:rPr>
              <a:t>Annual Distribution Cost = $7,313</a:t>
            </a:r>
            <a:endParaRPr lang="en-US" dirty="0"/>
          </a:p>
          <a:p>
            <a:r>
              <a:rPr lang="en-US" dirty="0">
                <a:latin typeface="Myriad Pro"/>
                <a:cs typeface="Arial"/>
              </a:rPr>
              <a:t>Annual Inventory and Distribution Cost = $32,552</a:t>
            </a:r>
          </a:p>
          <a:p>
            <a:endParaRPr lang="en-US" dirty="0">
              <a:latin typeface="Myriad Pro"/>
              <a:cs typeface="Arial"/>
            </a:endParaRPr>
          </a:p>
          <a:p>
            <a:pPr marL="0" indent="0">
              <a:buNone/>
            </a:pPr>
            <a:r>
              <a:rPr lang="en-US" dirty="0">
                <a:latin typeface="Myriad Pro"/>
                <a:cs typeface="Arial"/>
              </a:rPr>
              <a:t>The findings are interesting and explained in the video.</a:t>
            </a:r>
          </a:p>
        </p:txBody>
      </p:sp>
      <p:sp>
        <p:nvSpPr>
          <p:cNvPr id="3" name="Slide Number Placeholder 2">
            <a:extLst>
              <a:ext uri="{FF2B5EF4-FFF2-40B4-BE49-F238E27FC236}">
                <a16:creationId xmlns:a16="http://schemas.microsoft.com/office/drawing/2014/main" id="{00CFCC49-A883-F4F7-BFB8-213CF8A42A13}"/>
              </a:ext>
            </a:extLst>
          </p:cNvPr>
          <p:cNvSpPr>
            <a:spLocks noGrp="1"/>
          </p:cNvSpPr>
          <p:nvPr>
            <p:ph type="sldNum" sz="quarter" idx="12"/>
          </p:nvPr>
        </p:nvSpPr>
        <p:spPr/>
        <p:txBody>
          <a:bodyPr/>
          <a:lstStyle/>
          <a:p>
            <a:fld id="{B2FED1A7-FB98-43FD-AA3D-E7C3EC56B298}" type="slidenum">
              <a:rPr lang="en-US" smtClean="0"/>
              <a:t>9</a:t>
            </a:fld>
            <a:endParaRPr lang="en-US" dirty="0"/>
          </a:p>
        </p:txBody>
      </p:sp>
      <p:sp>
        <p:nvSpPr>
          <p:cNvPr id="4" name="Title 3">
            <a:extLst>
              <a:ext uri="{FF2B5EF4-FFF2-40B4-BE49-F238E27FC236}">
                <a16:creationId xmlns:a16="http://schemas.microsoft.com/office/drawing/2014/main" id="{07C2D1B0-EC67-380D-2BC4-424A9D65FF13}"/>
              </a:ext>
            </a:extLst>
          </p:cNvPr>
          <p:cNvSpPr>
            <a:spLocks noGrp="1"/>
          </p:cNvSpPr>
          <p:nvPr>
            <p:ph type="title"/>
          </p:nvPr>
        </p:nvSpPr>
        <p:spPr/>
        <p:txBody>
          <a:bodyPr>
            <a:normAutofit fontScale="90000"/>
          </a:bodyPr>
          <a:lstStyle/>
          <a:p>
            <a:r>
              <a:rPr lang="en-US" dirty="0">
                <a:latin typeface="Myriad Pro"/>
                <a:ea typeface="Roboto Slab"/>
                <a:cs typeface="Arial"/>
              </a:rPr>
              <a:t>Calculations for National Distribution Center </a:t>
            </a:r>
            <a:r>
              <a:rPr lang="en-US" dirty="0" err="1">
                <a:latin typeface="Myriad Pro"/>
                <a:ea typeface="Roboto Slab"/>
                <a:cs typeface="Arial"/>
              </a:rPr>
              <a:t>alongwith</a:t>
            </a:r>
            <a:r>
              <a:rPr lang="en-US" dirty="0">
                <a:latin typeface="Myriad Pro"/>
                <a:ea typeface="Roboto Slab"/>
                <a:cs typeface="Arial"/>
              </a:rPr>
              <a:t> regional DC's</a:t>
            </a:r>
            <a:endParaRPr lang="en-US" dirty="0"/>
          </a:p>
        </p:txBody>
      </p:sp>
      <p:pic>
        <p:nvPicPr>
          <p:cNvPr id="6" name="Audio 5">
            <a:hlinkClick r:id="" action="ppaction://media"/>
            <a:extLst>
              <a:ext uri="{FF2B5EF4-FFF2-40B4-BE49-F238E27FC236}">
                <a16:creationId xmlns:a16="http://schemas.microsoft.com/office/drawing/2014/main" id="{BDDF454E-42C6-F668-4851-EAF417E2BB0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1154114937"/>
      </p:ext>
    </p:extLst>
  </p:cSld>
  <p:clrMapOvr>
    <a:masterClrMapping/>
  </p:clrMapOvr>
  <mc:AlternateContent xmlns:mc="http://schemas.openxmlformats.org/markup-compatibility/2006">
    <mc:Choice xmlns:p14="http://schemas.microsoft.com/office/powerpoint/2010/main" Requires="p14">
      <p:transition spd="slow" p14:dur="2000" advTm="67612"/>
    </mc:Choice>
    <mc:Fallback>
      <p:transition spd="slow" advTm="67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080C216751BF4EB9B9F61B4B5018FF" ma:contentTypeVersion="4" ma:contentTypeDescription="Create a new document." ma:contentTypeScope="" ma:versionID="849c3c229f406f88a682f4dadf59e24e">
  <xsd:schema xmlns:xsd="http://www.w3.org/2001/XMLSchema" xmlns:xs="http://www.w3.org/2001/XMLSchema" xmlns:p="http://schemas.microsoft.com/office/2006/metadata/properties" xmlns:ns2="8b6787e7-1765-47df-b2fe-6e8d9771dcad" targetNamespace="http://schemas.microsoft.com/office/2006/metadata/properties" ma:root="true" ma:fieldsID="338531e4ae135672748c248063a799e1" ns2:_="">
    <xsd:import namespace="8b6787e7-1765-47df-b2fe-6e8d9771dca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6787e7-1765-47df-b2fe-6e8d9771dc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8D1C68B-A42D-4D42-A8BD-EDAC011C86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6787e7-1765-47df-b2fe-6e8d9771dc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21B601A-9691-4FA3-AF14-0E69734E151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934F8CFB-B77E-403B-BCDC-DA34942BA8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4759</TotalTime>
  <Words>482</Words>
  <Application>Microsoft Office PowerPoint</Application>
  <PresentationFormat>On-screen Show (4:3)</PresentationFormat>
  <Paragraphs>89</Paragraphs>
  <Slides>10</Slides>
  <Notes>1</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Myriad Pro</vt:lpstr>
      <vt:lpstr>Arial,Sans-Serif</vt:lpstr>
      <vt:lpstr>Courier New</vt:lpstr>
      <vt:lpstr>Arial</vt:lpstr>
      <vt:lpstr>Calibri</vt:lpstr>
      <vt:lpstr>1_Office Theme</vt:lpstr>
      <vt:lpstr>Managing Inventories at ALKO Inc.</vt:lpstr>
      <vt:lpstr>Case Description</vt:lpstr>
      <vt:lpstr>Problem Approach</vt:lpstr>
      <vt:lpstr>Current Distribution System</vt:lpstr>
      <vt:lpstr>Calculations for Current Distribution System</vt:lpstr>
      <vt:lpstr>NDC without Regional DC's</vt:lpstr>
      <vt:lpstr>Calculations for National Distribution Center</vt:lpstr>
      <vt:lpstr>Recommendation 2: NDC without Regional DC's</vt:lpstr>
      <vt:lpstr>Calculations for National Distribution Center alongwith regional DC's</vt:lpstr>
      <vt:lpstr>Summary of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Reducing processing time of orders</dc:title>
  <dc:creator>varchakam1@niu.edu</dc:creator>
  <cp:lastModifiedBy>Fouzan Abdullah</cp:lastModifiedBy>
  <cp:revision>463</cp:revision>
  <cp:lastPrinted>2016-01-02T19:25:57Z</cp:lastPrinted>
  <dcterms:created xsi:type="dcterms:W3CDTF">2010-05-18T23:17:18Z</dcterms:created>
  <dcterms:modified xsi:type="dcterms:W3CDTF">2024-05-04T04:19:21Z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0x01010073080C216751BF4EB9B9F61B4B5018FF</vt:lpwstr>
  </property>
</Properties>
</file>

<file path=docProps/thumbnail.jpeg>
</file>